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48" r:id="rId4"/>
    <p:sldMasterId id="214748366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Lst>
  <p:sldSz cy="6858000" cx="9144000"/>
  <p:notesSz cx="6858000" cy="9144000"/>
  <p:embeddedFontLst>
    <p:embeddedFont>
      <p:font typeface="Roboto"/>
      <p:regular r:id="rId52"/>
      <p:bold r:id="rId53"/>
      <p:italic r:id="rId54"/>
      <p:boldItalic r:id="rId55"/>
    </p:embeddedFont>
    <p:embeddedFont>
      <p:font typeface="Garamond"/>
      <p:regular r:id="rId56"/>
      <p:bold r:id="rId57"/>
      <p:italic r:id="rId58"/>
      <p:boldItalic r:id="rId59"/>
    </p:embeddedFont>
    <p:embeddedFont>
      <p:font typeface="Arial Narrow"/>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64" roundtripDataSignature="AMtx7mjqw5pUeodKeTLl2E74DSeGfHDzB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rialNarrow-italic.fntdata"/><Relationship Id="rId61" Type="http://schemas.openxmlformats.org/officeDocument/2006/relationships/font" Target="fonts/ArialNarrow-bold.fntdata"/><Relationship Id="rId20" Type="http://schemas.openxmlformats.org/officeDocument/2006/relationships/slide" Target="slides/slide14.xml"/><Relationship Id="rId64" Type="http://customschemas.google.com/relationships/presentationmetadata" Target="metadata"/><Relationship Id="rId63" Type="http://schemas.openxmlformats.org/officeDocument/2006/relationships/font" Target="fonts/ArialNarrow-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rialNarrow-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Roboto-bold.fntdata"/><Relationship Id="rId52" Type="http://schemas.openxmlformats.org/officeDocument/2006/relationships/font" Target="fonts/Roboto-regular.fntdata"/><Relationship Id="rId11" Type="http://schemas.openxmlformats.org/officeDocument/2006/relationships/slide" Target="slides/slide5.xml"/><Relationship Id="rId55" Type="http://schemas.openxmlformats.org/officeDocument/2006/relationships/font" Target="fonts/Roboto-boldItalic.fntdata"/><Relationship Id="rId10" Type="http://schemas.openxmlformats.org/officeDocument/2006/relationships/slide" Target="slides/slide4.xml"/><Relationship Id="rId54" Type="http://schemas.openxmlformats.org/officeDocument/2006/relationships/font" Target="fonts/Roboto-italic.fntdata"/><Relationship Id="rId13" Type="http://schemas.openxmlformats.org/officeDocument/2006/relationships/slide" Target="slides/slide7.xml"/><Relationship Id="rId57" Type="http://schemas.openxmlformats.org/officeDocument/2006/relationships/font" Target="fonts/Garamond-bold.fntdata"/><Relationship Id="rId12" Type="http://schemas.openxmlformats.org/officeDocument/2006/relationships/slide" Target="slides/slide6.xml"/><Relationship Id="rId56" Type="http://schemas.openxmlformats.org/officeDocument/2006/relationships/font" Target="fonts/Garamond-regular.fntdata"/><Relationship Id="rId15" Type="http://schemas.openxmlformats.org/officeDocument/2006/relationships/slide" Target="slides/slide9.xml"/><Relationship Id="rId59" Type="http://schemas.openxmlformats.org/officeDocument/2006/relationships/font" Target="fonts/Garamond-boldItalic.fntdata"/><Relationship Id="rId14" Type="http://schemas.openxmlformats.org/officeDocument/2006/relationships/slide" Target="slides/slide8.xml"/><Relationship Id="rId58" Type="http://schemas.openxmlformats.org/officeDocument/2006/relationships/font" Target="fonts/Garamon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jpg>
</file>

<file path=ppt/media/image19.jpg>
</file>

<file path=ppt/media/image2.png>
</file>

<file path=ppt/media/image20.gif>
</file>

<file path=ppt/media/image21.jpg>
</file>

<file path=ppt/media/image22.png>
</file>

<file path=ppt/media/image23.png>
</file>

<file path=ppt/media/image24.jpg>
</file>

<file path=ppt/media/image25.png>
</file>

<file path=ppt/media/image26.jpg>
</file>

<file path=ppt/media/image27.png>
</file>

<file path=ppt/media/image28.png>
</file>

<file path=ppt/media/image29.png>
</file>

<file path=ppt/media/image3.jpg>
</file>

<file path=ppt/media/image30.png>
</file>

<file path=ppt/media/image31.pn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Garamond"/>
                <a:ea typeface="Garamond"/>
                <a:cs typeface="Garamond"/>
                <a:sym typeface="Garamond"/>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Garamond"/>
                <a:ea typeface="Garamond"/>
                <a:cs typeface="Garamond"/>
                <a:sym typeface="Garamond"/>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Garamond"/>
                <a:ea typeface="Garamond"/>
                <a:cs typeface="Garamond"/>
                <a:sym typeface="Garamond"/>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Garamond"/>
                <a:ea typeface="Garamond"/>
                <a:cs typeface="Garamond"/>
                <a:sym typeface="Garamond"/>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Garamond"/>
                <a:ea typeface="Garamond"/>
                <a:cs typeface="Garamond"/>
                <a:sym typeface="Garamond"/>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GB" sz="1200" u="none" cap="none" strike="noStrike">
                <a:solidFill>
                  <a:schemeClr val="dk1"/>
                </a:solidFill>
                <a:latin typeface="Garamond"/>
                <a:ea typeface="Garamond"/>
                <a:cs typeface="Garamond"/>
                <a:sym typeface="Garamond"/>
              </a:rPr>
              <a:t>‹#›</a:t>
            </a:fld>
            <a:endParaRPr b="0" i="0" sz="1200" u="none" cap="none" strike="noStrike">
              <a:solidFill>
                <a:schemeClr val="dk1"/>
              </a:solidFill>
              <a:latin typeface="Garamond"/>
              <a:ea typeface="Garamond"/>
              <a:cs typeface="Garamond"/>
              <a:sym typeface="Garamond"/>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stats.gov.cn/tjsj/zxfb/201904/t20190429_1662268.html"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Hukou_system#cite_note-:6-36"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rgbClr val="000000"/>
                </a:solidFill>
                <a:latin typeface="Garamond"/>
                <a:ea typeface="Garamond"/>
                <a:cs typeface="Garamond"/>
                <a:sym typeface="Garamond"/>
              </a:rPr>
              <a:t>‹#›</a:t>
            </a:fld>
            <a:endParaRPr b="0" i="0" sz="1200" u="none" cap="none" strike="noStrike">
              <a:solidFill>
                <a:srgbClr val="000000"/>
              </a:solidFill>
              <a:latin typeface="Garamond"/>
              <a:ea typeface="Garamond"/>
              <a:cs typeface="Garamond"/>
              <a:sym typeface="Garamond"/>
            </a:endParaRPr>
          </a:p>
        </p:txBody>
      </p:sp>
      <p:sp>
        <p:nvSpPr>
          <p:cNvPr id="115" name="Google Shape;115;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6" name="Google Shape;116;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93" name="Google Shape;193;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94" name="Google Shape;194;p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p11: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13" name="Google Shape;213;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14" name="Google Shape;214;p1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24" name="Google Shape;224;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25" name="Google Shape;225;p1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34" name="Google Shape;234;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35" name="Google Shape;235;p1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41" name="Google Shape;241;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42" name="Google Shape;242;p1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49" name="Google Shape;249;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50" name="Google Shape;250;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57" name="Google Shape;257;p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58" name="Google Shape;258;p1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64" name="Google Shape;264;p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65" name="Google Shape;265;p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72" name="Google Shape;272;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73" name="Google Shape;273;p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24" name="Google Shape;124;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25" name="Google Shape;125;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80" name="Google Shape;280;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81" name="Google Shape;281;p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87" name="Google Shape;287;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88" name="Google Shape;288;p2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93" name="Google Shape;293;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en-GB" sz="1350" u="sng">
                <a:solidFill>
                  <a:srgbClr val="FF0000"/>
                </a:solidFill>
                <a:highlight>
                  <a:srgbClr val="FFFFFF"/>
                </a:highlight>
                <a:latin typeface="Microsoft Yahei"/>
                <a:ea typeface="Microsoft Yahei"/>
                <a:cs typeface="Microsoft Yahei"/>
                <a:sym typeface="Microsoft Yahei"/>
                <a:hlinkClick r:id="rId2"/>
              </a:rPr>
              <a:t>288 million rural migrant workers in China in 2018</a:t>
            </a:r>
            <a:r>
              <a:rPr lang="en-GB" sz="1350">
                <a:solidFill>
                  <a:srgbClr val="333333"/>
                </a:solidFill>
                <a:highlight>
                  <a:srgbClr val="FFFFFF"/>
                </a:highlight>
                <a:latin typeface="Microsoft Yahei"/>
                <a:ea typeface="Microsoft Yahei"/>
                <a:cs typeface="Microsoft Yahei"/>
                <a:sym typeface="Microsoft Yahei"/>
              </a:rPr>
              <a:t>, making up more than one third of the entire working population</a:t>
            </a:r>
            <a:endParaRPr sz="1350">
              <a:solidFill>
                <a:srgbClr val="333333"/>
              </a:solidFill>
              <a:highlight>
                <a:srgbClr val="FFFFFF"/>
              </a:highlight>
              <a:latin typeface="Microsoft Yahei"/>
              <a:ea typeface="Microsoft Yahei"/>
              <a:cs typeface="Microsoft Yahei"/>
              <a:sym typeface="Microsoft Yahei"/>
            </a:endParaRPr>
          </a:p>
          <a:p>
            <a:pPr indent="0" lvl="0" marL="0" rtl="0" algn="l">
              <a:lnSpc>
                <a:spcPct val="100000"/>
              </a:lnSpc>
              <a:spcBef>
                <a:spcPts val="360"/>
              </a:spcBef>
              <a:spcAft>
                <a:spcPts val="0"/>
              </a:spcAft>
              <a:buSzPts val="1400"/>
              <a:buNone/>
            </a:pPr>
            <a:r>
              <a:rPr lang="en-GB" sz="1150">
                <a:solidFill>
                  <a:srgbClr val="000000"/>
                </a:solidFill>
                <a:highlight>
                  <a:srgbClr val="FFFFFF"/>
                </a:highlight>
                <a:latin typeface="Arial"/>
                <a:ea typeface="Arial"/>
                <a:cs typeface="Arial"/>
                <a:sym typeface="Arial"/>
              </a:rPr>
              <a:t>Chunyun," it's the 40-day period when Chinese people head home to celebrate the Lunar New Year Spring Festival with their families.</a:t>
            </a:r>
            <a:endParaRPr sz="1350">
              <a:solidFill>
                <a:srgbClr val="333333"/>
              </a:solidFill>
              <a:highlight>
                <a:srgbClr val="FFFFFF"/>
              </a:highlight>
              <a:latin typeface="Microsoft Yahei"/>
              <a:ea typeface="Microsoft Yahei"/>
              <a:cs typeface="Microsoft Yahei"/>
              <a:sym typeface="Microsoft Yahei"/>
            </a:endParaRPr>
          </a:p>
          <a:p>
            <a:pPr indent="0" lvl="0" marL="0" rtl="0" algn="l">
              <a:lnSpc>
                <a:spcPct val="100000"/>
              </a:lnSpc>
              <a:spcBef>
                <a:spcPts val="360"/>
              </a:spcBef>
              <a:spcAft>
                <a:spcPts val="0"/>
              </a:spcAft>
              <a:buSzPts val="1400"/>
              <a:buNone/>
            </a:pPr>
            <a:r>
              <a:rPr lang="en-GB" sz="1150">
                <a:solidFill>
                  <a:srgbClr val="000000"/>
                </a:solidFill>
                <a:highlight>
                  <a:srgbClr val="FFFFFF"/>
                </a:highlight>
                <a:latin typeface="Arial"/>
                <a:ea typeface="Arial"/>
                <a:cs typeface="Arial"/>
                <a:sym typeface="Arial"/>
              </a:rPr>
              <a:t>Of those, 2.46 billion trips will be made by automobile, 413 million by rail -- a rise of 8.3% -- and 73 million by air.</a:t>
            </a:r>
            <a:endParaRPr sz="1350">
              <a:solidFill>
                <a:srgbClr val="333333"/>
              </a:solidFill>
              <a:highlight>
                <a:srgbClr val="FFFFFF"/>
              </a:highlight>
              <a:latin typeface="Microsoft Yahei"/>
              <a:ea typeface="Microsoft Yahei"/>
              <a:cs typeface="Microsoft Yahei"/>
              <a:sym typeface="Microsoft Yahei"/>
            </a:endParaRPr>
          </a:p>
        </p:txBody>
      </p:sp>
      <p:sp>
        <p:nvSpPr>
          <p:cNvPr id="294" name="Google Shape;294;p2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03" name="Google Shape;303;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en-GB" sz="1050">
                <a:solidFill>
                  <a:srgbClr val="0D0D0D"/>
                </a:solidFill>
                <a:highlight>
                  <a:srgbClr val="F9F9F9"/>
                </a:highlight>
                <a:latin typeface="Roboto"/>
                <a:ea typeface="Roboto"/>
                <a:cs typeface="Roboto"/>
                <a:sym typeface="Roboto"/>
              </a:rPr>
              <a:t>In 1978 everyone was poor, and rural incomes were less than 40% of urban ones. Suddenly Communist China threw open its doors and factories appeared in coastal towns, where farmers could make more money in a month than in a year growing rice.</a:t>
            </a:r>
            <a:endParaRPr sz="1050">
              <a:solidFill>
                <a:srgbClr val="0D0D0D"/>
              </a:solidFill>
              <a:highlight>
                <a:srgbClr val="F9F9F9"/>
              </a:highlight>
              <a:latin typeface="Roboto"/>
              <a:ea typeface="Roboto"/>
              <a:cs typeface="Roboto"/>
              <a:sym typeface="Roboto"/>
            </a:endParaRPr>
          </a:p>
          <a:p>
            <a:pPr indent="-381000" lvl="0" marL="457200" rtl="0" algn="l">
              <a:lnSpc>
                <a:spcPct val="100000"/>
              </a:lnSpc>
              <a:spcBef>
                <a:spcPts val="0"/>
              </a:spcBef>
              <a:spcAft>
                <a:spcPts val="0"/>
              </a:spcAft>
              <a:buClr>
                <a:schemeClr val="dk1"/>
              </a:buClr>
              <a:buSzPts val="2400"/>
              <a:buFont typeface="Calibri"/>
              <a:buChar char="●"/>
            </a:pPr>
            <a:r>
              <a:rPr lang="en-GB" sz="2400">
                <a:latin typeface="Calibri"/>
                <a:ea typeface="Calibri"/>
                <a:cs typeface="Calibri"/>
                <a:sym typeface="Calibri"/>
              </a:rPr>
              <a:t>Farmers - opportunity to make more money in a month than in a year by growing rice.</a:t>
            </a:r>
            <a:endParaRPr sz="2400">
              <a:latin typeface="Calibri"/>
              <a:ea typeface="Calibri"/>
              <a:cs typeface="Calibri"/>
              <a:sym typeface="Calibri"/>
            </a:endParaRPr>
          </a:p>
          <a:p>
            <a:pPr indent="0" lvl="0" marL="0" rtl="0" algn="l">
              <a:lnSpc>
                <a:spcPct val="100000"/>
              </a:lnSpc>
              <a:spcBef>
                <a:spcPts val="360"/>
              </a:spcBef>
              <a:spcAft>
                <a:spcPts val="0"/>
              </a:spcAft>
              <a:buSzPts val="1400"/>
              <a:buNone/>
            </a:pPr>
            <a:r>
              <a:t/>
            </a:r>
            <a:endParaRPr sz="1050">
              <a:solidFill>
                <a:srgbClr val="0D0D0D"/>
              </a:solidFill>
              <a:highlight>
                <a:srgbClr val="F9F9F9"/>
              </a:highlight>
              <a:latin typeface="Roboto"/>
              <a:ea typeface="Roboto"/>
              <a:cs typeface="Roboto"/>
              <a:sym typeface="Roboto"/>
            </a:endParaRPr>
          </a:p>
          <a:p>
            <a:pPr indent="0" lvl="0" marL="0" rtl="0" algn="l">
              <a:lnSpc>
                <a:spcPct val="100000"/>
              </a:lnSpc>
              <a:spcBef>
                <a:spcPts val="360"/>
              </a:spcBef>
              <a:spcAft>
                <a:spcPts val="0"/>
              </a:spcAft>
              <a:buSzPts val="1400"/>
              <a:buNone/>
            </a:pPr>
            <a:r>
              <a:t/>
            </a:r>
            <a:endParaRPr sz="1050">
              <a:solidFill>
                <a:srgbClr val="0D0D0D"/>
              </a:solidFill>
              <a:highlight>
                <a:srgbClr val="F9F9F9"/>
              </a:highlight>
              <a:latin typeface="Roboto"/>
              <a:ea typeface="Roboto"/>
              <a:cs typeface="Roboto"/>
              <a:sym typeface="Roboto"/>
            </a:endParaRPr>
          </a:p>
          <a:p>
            <a:pPr indent="0" lvl="0" marL="0" rtl="0" algn="l">
              <a:lnSpc>
                <a:spcPct val="100000"/>
              </a:lnSpc>
              <a:spcBef>
                <a:spcPts val="360"/>
              </a:spcBef>
              <a:spcAft>
                <a:spcPts val="0"/>
              </a:spcAft>
              <a:buSzPts val="1400"/>
              <a:buNone/>
            </a:pPr>
            <a:r>
              <a:t/>
            </a:r>
            <a:endParaRPr sz="1050">
              <a:solidFill>
                <a:srgbClr val="0D0D0D"/>
              </a:solidFill>
              <a:highlight>
                <a:srgbClr val="F9F9F9"/>
              </a:highlight>
              <a:latin typeface="Roboto"/>
              <a:ea typeface="Roboto"/>
              <a:cs typeface="Roboto"/>
              <a:sym typeface="Roboto"/>
            </a:endParaRPr>
          </a:p>
        </p:txBody>
      </p:sp>
      <p:sp>
        <p:nvSpPr>
          <p:cNvPr id="304" name="Google Shape;304;p2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12" name="Google Shape;312;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en-GB" sz="1350">
                <a:solidFill>
                  <a:srgbClr val="4D5968"/>
                </a:solidFill>
                <a:highlight>
                  <a:srgbClr val="FFFFFF"/>
                </a:highlight>
                <a:latin typeface="Roboto"/>
                <a:ea typeface="Roboto"/>
                <a:cs typeface="Roboto"/>
                <a:sym typeface="Roboto"/>
              </a:rPr>
              <a:t>They will not be able to gain access to education, employment, food services, healthcare and other public services unless they obtain a government-issued urban-to-rural Hukou. To analogize, a rural farmer who decides to travel into the city without the necessary Hukou is like an illegal alien in America.</a:t>
            </a:r>
            <a:endParaRPr sz="1350">
              <a:solidFill>
                <a:srgbClr val="4D5968"/>
              </a:solidFill>
              <a:highlight>
                <a:srgbClr val="FFFFFF"/>
              </a:highlight>
              <a:latin typeface="Roboto"/>
              <a:ea typeface="Roboto"/>
              <a:cs typeface="Roboto"/>
              <a:sym typeface="Roboto"/>
            </a:endParaRPr>
          </a:p>
          <a:p>
            <a:pPr indent="0" lvl="0" marL="0" rtl="0" algn="l">
              <a:lnSpc>
                <a:spcPct val="100000"/>
              </a:lnSpc>
              <a:spcBef>
                <a:spcPts val="360"/>
              </a:spcBef>
              <a:spcAft>
                <a:spcPts val="0"/>
              </a:spcAft>
              <a:buSzPts val="1400"/>
              <a:buNone/>
            </a:pPr>
            <a:r>
              <a:rPr lang="en-GB" sz="1050">
                <a:solidFill>
                  <a:srgbClr val="222222"/>
                </a:solidFill>
                <a:highlight>
                  <a:srgbClr val="FFFFFF"/>
                </a:highlight>
                <a:latin typeface="Arial"/>
                <a:ea typeface="Arial"/>
                <a:cs typeface="Arial"/>
                <a:sym typeface="Arial"/>
              </a:rPr>
              <a:t>Following Mao's death in 1976 came economic reforms that caused a surge in demand in the labor market.</a:t>
            </a:r>
            <a:r>
              <a:rPr baseline="30000" lang="en-GB" sz="1400" u="sng">
                <a:solidFill>
                  <a:srgbClr val="0B0080"/>
                </a:solidFill>
                <a:highlight>
                  <a:srgbClr val="FFFFFF"/>
                </a:highlight>
                <a:latin typeface="Arial"/>
                <a:ea typeface="Arial"/>
                <a:cs typeface="Arial"/>
                <a:sym typeface="Arial"/>
                <a:hlinkClick r:id="rId2"/>
              </a:rPr>
              <a:t>[36]</a:t>
            </a:r>
            <a:r>
              <a:rPr lang="en-GB" sz="1050">
                <a:solidFill>
                  <a:srgbClr val="222222"/>
                </a:solidFill>
                <a:highlight>
                  <a:srgbClr val="FFFFFF"/>
                </a:highlight>
                <a:latin typeface="Arial"/>
                <a:ea typeface="Arial"/>
                <a:cs typeface="Arial"/>
                <a:sym typeface="Arial"/>
              </a:rPr>
              <a:t> Rural residents rushed to fill this void, but without the support of hukou status-based government social programs, many of them were forced to leave their families behind.</a:t>
            </a:r>
            <a:endParaRPr sz="1350">
              <a:solidFill>
                <a:srgbClr val="4D5968"/>
              </a:solidFill>
              <a:highlight>
                <a:srgbClr val="FFFFFF"/>
              </a:highlight>
              <a:latin typeface="Roboto"/>
              <a:ea typeface="Roboto"/>
              <a:cs typeface="Roboto"/>
              <a:sym typeface="Roboto"/>
            </a:endParaRPr>
          </a:p>
        </p:txBody>
      </p:sp>
      <p:sp>
        <p:nvSpPr>
          <p:cNvPr id="313" name="Google Shape;313;p2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20" name="Google Shape;320;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en-GB" sz="1050">
                <a:solidFill>
                  <a:srgbClr val="0D0D0D"/>
                </a:solidFill>
                <a:highlight>
                  <a:srgbClr val="F9F9F9"/>
                </a:highlight>
                <a:latin typeface="Roboto"/>
                <a:ea typeface="Roboto"/>
                <a:cs typeface="Roboto"/>
                <a:sym typeface="Roboto"/>
              </a:rPr>
              <a:t>Migrants moved from the poorest inland provinces such as Guizhou, Sichuan and Anhui. In 1980 farmers here lived on less than $2 a day. According to Kam Wing Chan at the University of Washington, more than 10 million workers migrated out of their home province between 1990 and 1995. Another 32 million migrated from 1995 to 2000 and yet another 38 million over the next five years.</a:t>
            </a:r>
            <a:endParaRPr sz="1050">
              <a:solidFill>
                <a:srgbClr val="0D0D0D"/>
              </a:solidFill>
              <a:highlight>
                <a:srgbClr val="F9F9F9"/>
              </a:highlight>
              <a:latin typeface="Roboto"/>
              <a:ea typeface="Roboto"/>
              <a:cs typeface="Roboto"/>
              <a:sym typeface="Roboto"/>
            </a:endParaRPr>
          </a:p>
          <a:p>
            <a:pPr indent="0" lvl="0" marL="0" rtl="0" algn="l">
              <a:lnSpc>
                <a:spcPct val="100000"/>
              </a:lnSpc>
              <a:spcBef>
                <a:spcPts val="360"/>
              </a:spcBef>
              <a:spcAft>
                <a:spcPts val="0"/>
              </a:spcAft>
              <a:buSzPts val="1400"/>
              <a:buNone/>
            </a:pPr>
            <a:r>
              <a:rPr lang="en-GB" sz="1050">
                <a:solidFill>
                  <a:srgbClr val="0D0D0D"/>
                </a:solidFill>
                <a:highlight>
                  <a:srgbClr val="F9F9F9"/>
                </a:highlight>
                <a:latin typeface="Roboto"/>
                <a:ea typeface="Roboto"/>
                <a:cs typeface="Roboto"/>
                <a:sym typeface="Roboto"/>
              </a:rPr>
              <a:t>By 2011 nearly 160 million rural Chinese were working far from home. Between 2001 and 2010 migration contributed nearly 20 percent of China's economic growth but it has all come at a personal cost - many migrants spend years away from their family.</a:t>
            </a:r>
            <a:endParaRPr sz="1050">
              <a:solidFill>
                <a:srgbClr val="0D0D0D"/>
              </a:solidFill>
              <a:highlight>
                <a:srgbClr val="F9F9F9"/>
              </a:highlight>
              <a:latin typeface="Roboto"/>
              <a:ea typeface="Roboto"/>
              <a:cs typeface="Roboto"/>
              <a:sym typeface="Roboto"/>
            </a:endParaRPr>
          </a:p>
          <a:p>
            <a:pPr indent="0" lvl="0" marL="0" rtl="0" algn="l">
              <a:lnSpc>
                <a:spcPct val="100000"/>
              </a:lnSpc>
              <a:spcBef>
                <a:spcPts val="360"/>
              </a:spcBef>
              <a:spcAft>
                <a:spcPts val="0"/>
              </a:spcAft>
              <a:buSzPts val="1400"/>
              <a:buNone/>
            </a:pPr>
            <a:r>
              <a:t/>
            </a:r>
            <a:endParaRPr sz="1100">
              <a:solidFill>
                <a:srgbClr val="000000"/>
              </a:solidFill>
              <a:latin typeface="Arial"/>
              <a:ea typeface="Arial"/>
              <a:cs typeface="Arial"/>
              <a:sym typeface="Arial"/>
            </a:endParaRPr>
          </a:p>
          <a:p>
            <a:pPr indent="0" lvl="0" marL="0" rtl="0" algn="l">
              <a:lnSpc>
                <a:spcPct val="100000"/>
              </a:lnSpc>
              <a:spcBef>
                <a:spcPts val="360"/>
              </a:spcBef>
              <a:spcAft>
                <a:spcPts val="0"/>
              </a:spcAft>
              <a:buSzPts val="1400"/>
              <a:buNone/>
            </a:pPr>
            <a:r>
              <a:t/>
            </a:r>
            <a:endParaRPr/>
          </a:p>
        </p:txBody>
      </p:sp>
      <p:sp>
        <p:nvSpPr>
          <p:cNvPr id="321" name="Google Shape;321;p2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28" name="Google Shape;328;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en-GB"/>
              <a:t>1 1990 before india anti large scale industry   .China sees what is the lowest price </a:t>
            </a:r>
            <a:endParaRPr/>
          </a:p>
          <a:p>
            <a:pPr indent="0" lvl="0" marL="0" rtl="0" algn="l">
              <a:lnSpc>
                <a:spcPct val="100000"/>
              </a:lnSpc>
              <a:spcBef>
                <a:spcPts val="360"/>
              </a:spcBef>
              <a:spcAft>
                <a:spcPts val="0"/>
              </a:spcAft>
              <a:buSzPts val="1400"/>
              <a:buNone/>
            </a:pPr>
            <a:r>
              <a:rPr lang="en-GB"/>
              <a:t>2 reverse manufacturing America does all innovation R and d it openes their product apply to them it save cost of R and D india no global exposure we focus of discount</a:t>
            </a:r>
            <a:endParaRPr/>
          </a:p>
          <a:p>
            <a:pPr indent="0" lvl="0" marL="0" rtl="0" algn="l">
              <a:lnSpc>
                <a:spcPct val="100000"/>
              </a:lnSpc>
              <a:spcBef>
                <a:spcPts val="360"/>
              </a:spcBef>
              <a:spcAft>
                <a:spcPts val="0"/>
              </a:spcAft>
              <a:buSzPts val="1400"/>
              <a:buNone/>
            </a:pPr>
            <a:r>
              <a:rPr lang="en-GB"/>
              <a:t>3 China labour is not cheap but output productivite they are skilled in dia we make mobile in 10 hours but they make in 1 hour skill development is needed.</a:t>
            </a:r>
            <a:endParaRPr/>
          </a:p>
          <a:p>
            <a:pPr indent="0" lvl="0" marL="0" rtl="0" algn="l">
              <a:lnSpc>
                <a:spcPct val="100000"/>
              </a:lnSpc>
              <a:spcBef>
                <a:spcPts val="360"/>
              </a:spcBef>
              <a:spcAft>
                <a:spcPts val="0"/>
              </a:spcAft>
              <a:buSzPts val="1400"/>
              <a:buNone/>
            </a:pPr>
            <a:r>
              <a:rPr lang="en-GB"/>
              <a:t>4 ye me banadunga practice has make them expertise ,in india we donot have automated equipmemt and experience we have just entered the manufacturing set up.</a:t>
            </a:r>
            <a:endParaRPr/>
          </a:p>
          <a:p>
            <a:pPr indent="0" lvl="0" marL="0" rtl="0" algn="l">
              <a:lnSpc>
                <a:spcPct val="100000"/>
              </a:lnSpc>
              <a:spcBef>
                <a:spcPts val="360"/>
              </a:spcBef>
              <a:spcAft>
                <a:spcPts val="0"/>
              </a:spcAft>
              <a:buSzPts val="1400"/>
              <a:buNone/>
            </a:pPr>
            <a:r>
              <a:rPr lang="en-GB"/>
              <a:t>Pic 1 tech industry</a:t>
            </a:r>
            <a:endParaRPr/>
          </a:p>
          <a:p>
            <a:pPr indent="0" lvl="0" marL="0" rtl="0" algn="l">
              <a:lnSpc>
                <a:spcPct val="100000"/>
              </a:lnSpc>
              <a:spcBef>
                <a:spcPts val="360"/>
              </a:spcBef>
              <a:spcAft>
                <a:spcPts val="0"/>
              </a:spcAft>
              <a:buSzPts val="1400"/>
              <a:buNone/>
            </a:pPr>
            <a:r>
              <a:rPr lang="en-GB"/>
              <a:t>Pic 2</a:t>
            </a:r>
            <a:endParaRPr/>
          </a:p>
        </p:txBody>
      </p:sp>
      <p:sp>
        <p:nvSpPr>
          <p:cNvPr id="329" name="Google Shape;329;p2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37" name="Google Shape;337;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38" name="Google Shape;338;p2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p2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52" name="Google Shape;352;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353" name="Google Shape;353;p2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2" name="Google Shape;132;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33" name="Google Shape;133;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p30: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8" name="Google Shape;358;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400"/>
              </a:spcBef>
              <a:spcAft>
                <a:spcPts val="0"/>
              </a:spcAft>
              <a:buSzPts val="1100"/>
              <a:buNone/>
            </a:pPr>
            <a:r>
              <a:rPr b="1" lang="en-GB" sz="2300">
                <a:latin typeface="Arial"/>
                <a:ea typeface="Arial"/>
                <a:cs typeface="Arial"/>
                <a:sym typeface="Arial"/>
              </a:rPr>
              <a:t>China Bilateral Investment Outflows</a:t>
            </a:r>
            <a:endParaRPr b="1" sz="2300">
              <a:latin typeface="Arial"/>
              <a:ea typeface="Arial"/>
              <a:cs typeface="Arial"/>
              <a:sym typeface="Arial"/>
            </a:endParaRPr>
          </a:p>
          <a:p>
            <a:pPr indent="0" lvl="0" marL="0" rtl="0" algn="l">
              <a:lnSpc>
                <a:spcPct val="100000"/>
              </a:lnSpc>
              <a:spcBef>
                <a:spcPts val="60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p31: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p32: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Google Shape;381;p33: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Google Shape;390;p3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 name="Google Shape;391;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p35: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p36: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 name="Google Shape;407;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p37: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4" name="Google Shape;414;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400"/>
              </a:spcBef>
              <a:spcAft>
                <a:spcPts val="0"/>
              </a:spcAft>
              <a:buClr>
                <a:schemeClr val="dk1"/>
              </a:buClr>
              <a:buSzPts val="1100"/>
              <a:buFont typeface="Arial"/>
              <a:buNone/>
            </a:pPr>
            <a:r>
              <a:rPr b="1" lang="en-GB" sz="2300">
                <a:latin typeface="Arial"/>
                <a:ea typeface="Arial"/>
                <a:cs typeface="Arial"/>
                <a:sym typeface="Arial"/>
              </a:rPr>
              <a:t>China Bilateral Investment Outflows</a:t>
            </a:r>
            <a:endParaRPr b="1" sz="2300">
              <a:latin typeface="Arial"/>
              <a:ea typeface="Arial"/>
              <a:cs typeface="Arial"/>
              <a:sym typeface="Arial"/>
            </a:endParaRPr>
          </a:p>
          <a:p>
            <a:pPr indent="0" lvl="0" marL="0" rtl="0" algn="l">
              <a:lnSpc>
                <a:spcPct val="100000"/>
              </a:lnSpc>
              <a:spcBef>
                <a:spcPts val="60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Google Shape;422;p3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8" name="Shape 428"/>
        <p:cNvGrpSpPr/>
        <p:nvPr/>
      </p:nvGrpSpPr>
      <p:grpSpPr>
        <a:xfrm>
          <a:off x="0" y="0"/>
          <a:ext cx="0" cy="0"/>
          <a:chOff x="0" y="0"/>
          <a:chExt cx="0" cy="0"/>
        </a:xfrm>
      </p:grpSpPr>
      <p:sp>
        <p:nvSpPr>
          <p:cNvPr id="429" name="Google Shape;429;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430" name="Google Shape;430;p3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31" name="Google Shape;431;p3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0" name="Google Shape;140;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41" name="Google Shape;141;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p40: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7" name="Google Shape;437;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3" name="Shape 443"/>
        <p:cNvGrpSpPr/>
        <p:nvPr/>
      </p:nvGrpSpPr>
      <p:grpSpPr>
        <a:xfrm>
          <a:off x="0" y="0"/>
          <a:ext cx="0" cy="0"/>
          <a:chOff x="0" y="0"/>
          <a:chExt cx="0" cy="0"/>
        </a:xfrm>
      </p:grpSpPr>
      <p:sp>
        <p:nvSpPr>
          <p:cNvPr id="444" name="Google Shape;444;p41: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0" name="Shape 450"/>
        <p:cNvGrpSpPr/>
        <p:nvPr/>
      </p:nvGrpSpPr>
      <p:grpSpPr>
        <a:xfrm>
          <a:off x="0" y="0"/>
          <a:ext cx="0" cy="0"/>
          <a:chOff x="0" y="0"/>
          <a:chExt cx="0" cy="0"/>
        </a:xfrm>
      </p:grpSpPr>
      <p:sp>
        <p:nvSpPr>
          <p:cNvPr id="451" name="Google Shape;451;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452" name="Google Shape;452;p4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53" name="Google Shape;453;p4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9" name="Shape 459"/>
        <p:cNvGrpSpPr/>
        <p:nvPr/>
      </p:nvGrpSpPr>
      <p:grpSpPr>
        <a:xfrm>
          <a:off x="0" y="0"/>
          <a:ext cx="0" cy="0"/>
          <a:chOff x="0" y="0"/>
          <a:chExt cx="0" cy="0"/>
        </a:xfrm>
      </p:grpSpPr>
      <p:sp>
        <p:nvSpPr>
          <p:cNvPr id="460" name="Google Shape;460;p4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rgbClr val="000000"/>
                </a:solidFill>
                <a:latin typeface="Garamond"/>
                <a:ea typeface="Garamond"/>
                <a:cs typeface="Garamond"/>
                <a:sym typeface="Garamond"/>
              </a:rPr>
              <a:t>‹#›</a:t>
            </a:fld>
            <a:endParaRPr b="0" i="0" sz="1200" u="none" cap="none" strike="noStrike">
              <a:solidFill>
                <a:srgbClr val="000000"/>
              </a:solidFill>
              <a:latin typeface="Garamond"/>
              <a:ea typeface="Garamond"/>
              <a:cs typeface="Garamond"/>
              <a:sym typeface="Garamond"/>
            </a:endParaRPr>
          </a:p>
        </p:txBody>
      </p:sp>
      <p:sp>
        <p:nvSpPr>
          <p:cNvPr id="461" name="Google Shape;461;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62" name="Google Shape;462;p4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7" name="Shape 467"/>
        <p:cNvGrpSpPr/>
        <p:nvPr/>
      </p:nvGrpSpPr>
      <p:grpSpPr>
        <a:xfrm>
          <a:off x="0" y="0"/>
          <a:ext cx="0" cy="0"/>
          <a:chOff x="0" y="0"/>
          <a:chExt cx="0" cy="0"/>
        </a:xfrm>
      </p:grpSpPr>
      <p:sp>
        <p:nvSpPr>
          <p:cNvPr id="468" name="Google Shape;468;p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69" name="Google Shape;469;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6" name="Shape 476"/>
        <p:cNvGrpSpPr/>
        <p:nvPr/>
      </p:nvGrpSpPr>
      <p:grpSpPr>
        <a:xfrm>
          <a:off x="0" y="0"/>
          <a:ext cx="0" cy="0"/>
          <a:chOff x="0" y="0"/>
          <a:chExt cx="0" cy="0"/>
        </a:xfrm>
      </p:grpSpPr>
      <p:sp>
        <p:nvSpPr>
          <p:cNvPr id="477" name="Google Shape;477;p4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478" name="Google Shape;478;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9" name="Google Shape;149;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50" name="Google Shape;150;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7" name="Google Shape;157;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58" name="Google Shape;158;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4" name="Google Shape;164;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65" name="Google Shape;165;p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3" name="Google Shape;173;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74" name="Google Shape;174;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83" name="Google Shape;183;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84" name="Google Shape;184;p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3" name="Shape 13"/>
        <p:cNvGrpSpPr/>
        <p:nvPr/>
      </p:nvGrpSpPr>
      <p:grpSpPr>
        <a:xfrm>
          <a:off x="0" y="0"/>
          <a:ext cx="0" cy="0"/>
          <a:chOff x="0" y="0"/>
          <a:chExt cx="0" cy="0"/>
        </a:xfrm>
      </p:grpSpPr>
      <p:sp>
        <p:nvSpPr>
          <p:cNvPr id="14" name="Google Shape;14;p47"/>
          <p:cNvSpPr txBox="1"/>
          <p:nvPr>
            <p:ph type="ctrTitle"/>
          </p:nvPr>
        </p:nvSpPr>
        <p:spPr>
          <a:xfrm>
            <a:off x="311708" y="992767"/>
            <a:ext cx="8520600" cy="2736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5" name="Google Shape;15;p47"/>
          <p:cNvSpPr txBox="1"/>
          <p:nvPr>
            <p:ph idx="1" type="subTitle"/>
          </p:nvPr>
        </p:nvSpPr>
        <p:spPr>
          <a:xfrm>
            <a:off x="311700" y="3778833"/>
            <a:ext cx="8520600" cy="105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 name="Google Shape;16;p47"/>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1" name="Shape 51"/>
        <p:cNvGrpSpPr/>
        <p:nvPr/>
      </p:nvGrpSpPr>
      <p:grpSpPr>
        <a:xfrm>
          <a:off x="0" y="0"/>
          <a:ext cx="0" cy="0"/>
          <a:chOff x="0" y="0"/>
          <a:chExt cx="0" cy="0"/>
        </a:xfrm>
      </p:grpSpPr>
      <p:sp>
        <p:nvSpPr>
          <p:cNvPr id="52" name="Google Shape;52;p59"/>
          <p:cNvSpPr txBox="1"/>
          <p:nvPr>
            <p:ph idx="1" type="body"/>
          </p:nvPr>
        </p:nvSpPr>
        <p:spPr>
          <a:xfrm>
            <a:off x="311700" y="5640767"/>
            <a:ext cx="5998800" cy="806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53" name="Google Shape;53;p59"/>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4" name="Shape 54"/>
        <p:cNvGrpSpPr/>
        <p:nvPr/>
      </p:nvGrpSpPr>
      <p:grpSpPr>
        <a:xfrm>
          <a:off x="0" y="0"/>
          <a:ext cx="0" cy="0"/>
          <a:chOff x="0" y="0"/>
          <a:chExt cx="0" cy="0"/>
        </a:xfrm>
      </p:grpSpPr>
      <p:sp>
        <p:nvSpPr>
          <p:cNvPr id="55" name="Google Shape;55;p60"/>
          <p:cNvSpPr txBox="1"/>
          <p:nvPr>
            <p:ph hasCustomPrompt="1" type="title"/>
          </p:nvPr>
        </p:nvSpPr>
        <p:spPr>
          <a:xfrm>
            <a:off x="311700" y="1474833"/>
            <a:ext cx="8520600" cy="2618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6" name="Google Shape;56;p60"/>
          <p:cNvSpPr txBox="1"/>
          <p:nvPr>
            <p:ph idx="1" type="body"/>
          </p:nvPr>
        </p:nvSpPr>
        <p:spPr>
          <a:xfrm>
            <a:off x="311700" y="4202967"/>
            <a:ext cx="8520600" cy="17343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57" name="Google Shape;57;p60"/>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Google Shape;59;p6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showMasterSp="0" type="picTx">
  <p:cSld name="PICTURE_WITH_CAPTION_TEXT">
    <p:spTree>
      <p:nvGrpSpPr>
        <p:cNvPr id="60" name="Shape 60"/>
        <p:cNvGrpSpPr/>
        <p:nvPr/>
      </p:nvGrpSpPr>
      <p:grpSpPr>
        <a:xfrm>
          <a:off x="0" y="0"/>
          <a:ext cx="0" cy="0"/>
          <a:chOff x="0" y="0"/>
          <a:chExt cx="0" cy="0"/>
        </a:xfrm>
      </p:grpSpPr>
      <p:pic>
        <p:nvPicPr>
          <p:cNvPr descr="horizon.png" id="61" name="Google Shape;61;p62"/>
          <p:cNvPicPr preferRelativeResize="0"/>
          <p:nvPr/>
        </p:nvPicPr>
        <p:blipFill rotWithShape="1">
          <a:blip r:embed="rId2">
            <a:alphaModFix/>
          </a:blip>
          <a:srcRect b="0" l="0" r="0" t="0"/>
          <a:stretch/>
        </p:blipFill>
        <p:spPr>
          <a:xfrm>
            <a:off x="0" y="0"/>
            <a:ext cx="9144000" cy="6858000"/>
          </a:xfrm>
          <a:prstGeom prst="rect">
            <a:avLst/>
          </a:prstGeom>
          <a:noFill/>
          <a:ln>
            <a:noFill/>
          </a:ln>
        </p:spPr>
      </p:pic>
      <p:sp>
        <p:nvSpPr>
          <p:cNvPr id="62" name="Google Shape;62;p62"/>
          <p:cNvSpPr txBox="1"/>
          <p:nvPr>
            <p:ph type="title"/>
          </p:nvPr>
        </p:nvSpPr>
        <p:spPr>
          <a:xfrm>
            <a:off x="609600" y="1447800"/>
            <a:ext cx="2971800" cy="10974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1800"/>
              <a:buFont typeface="Arial Narrow"/>
              <a:buNone/>
              <a:defRPr b="0" i="0" sz="1800" cap="none">
                <a:solidFill>
                  <a:schemeClr val="lt2"/>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3" name="Google Shape;63;p62"/>
          <p:cNvSpPr/>
          <p:nvPr>
            <p:ph idx="2" type="pic"/>
          </p:nvPr>
        </p:nvSpPr>
        <p:spPr>
          <a:xfrm>
            <a:off x="4657344" y="1447800"/>
            <a:ext cx="3420000" cy="3474600"/>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400"/>
              </a:spcBef>
              <a:spcAft>
                <a:spcPts val="0"/>
              </a:spcAft>
              <a:buClr>
                <a:schemeClr val="lt2"/>
              </a:buClr>
              <a:buSzPts val="2000"/>
              <a:buFont typeface="Arial"/>
              <a:buNone/>
              <a:defRPr b="0" i="0" sz="2000" u="none" cap="none" strike="noStrike">
                <a:solidFill>
                  <a:srgbClr val="A5A5A5"/>
                </a:solidFill>
                <a:latin typeface="Arial Narrow"/>
                <a:ea typeface="Arial Narrow"/>
                <a:cs typeface="Arial Narrow"/>
                <a:sym typeface="Arial Narrow"/>
              </a:defRPr>
            </a:lvl1pPr>
            <a:lvl2pPr lvl="1" marR="0" rtl="0" algn="l">
              <a:lnSpc>
                <a:spcPct val="100000"/>
              </a:lnSpc>
              <a:spcBef>
                <a:spcPts val="600"/>
              </a:spcBef>
              <a:spcAft>
                <a:spcPts val="0"/>
              </a:spcAft>
              <a:buClr>
                <a:schemeClr val="lt2"/>
              </a:buClr>
              <a:buSzPts val="2800"/>
              <a:buFont typeface="Arial"/>
              <a:buNone/>
              <a:defRPr b="0" i="0" sz="2800" u="none" cap="none" strike="noStrike">
                <a:solidFill>
                  <a:schemeClr val="lt1"/>
                </a:solidFill>
                <a:latin typeface="Arial Narrow"/>
                <a:ea typeface="Arial Narrow"/>
                <a:cs typeface="Arial Narrow"/>
                <a:sym typeface="Arial Narrow"/>
              </a:defRPr>
            </a:lvl2pPr>
            <a:lvl3pPr lvl="2" marR="0" rtl="0" algn="l">
              <a:lnSpc>
                <a:spcPct val="100000"/>
              </a:lnSpc>
              <a:spcBef>
                <a:spcPts val="600"/>
              </a:spcBef>
              <a:spcAft>
                <a:spcPts val="0"/>
              </a:spcAft>
              <a:buClr>
                <a:schemeClr val="lt2"/>
              </a:buClr>
              <a:buSzPts val="2400"/>
              <a:buFont typeface="Arial"/>
              <a:buNone/>
              <a:defRPr b="0" i="0" sz="2400" u="none" cap="none" strike="noStrike">
                <a:solidFill>
                  <a:schemeClr val="lt1"/>
                </a:solidFill>
                <a:latin typeface="Arial Narrow"/>
                <a:ea typeface="Arial Narrow"/>
                <a:cs typeface="Arial Narrow"/>
                <a:sym typeface="Arial Narrow"/>
              </a:defRPr>
            </a:lvl3pPr>
            <a:lvl4pPr lvl="3" marR="0" rtl="0" algn="l">
              <a:lnSpc>
                <a:spcPct val="100000"/>
              </a:lnSpc>
              <a:spcBef>
                <a:spcPts val="600"/>
              </a:spcBef>
              <a:spcAft>
                <a:spcPts val="0"/>
              </a:spcAft>
              <a:buClr>
                <a:schemeClr val="lt2"/>
              </a:buClr>
              <a:buSzPts val="2000"/>
              <a:buFont typeface="Arial"/>
              <a:buNone/>
              <a:defRPr b="0" i="0" sz="2000" u="none" cap="none" strike="noStrike">
                <a:solidFill>
                  <a:schemeClr val="lt1"/>
                </a:solidFill>
                <a:latin typeface="Arial Narrow"/>
                <a:ea typeface="Arial Narrow"/>
                <a:cs typeface="Arial Narrow"/>
                <a:sym typeface="Arial Narrow"/>
              </a:defRPr>
            </a:lvl4pPr>
            <a:lvl5pPr lvl="4" marR="0" rtl="0" algn="l">
              <a:lnSpc>
                <a:spcPct val="100000"/>
              </a:lnSpc>
              <a:spcBef>
                <a:spcPts val="600"/>
              </a:spcBef>
              <a:spcAft>
                <a:spcPts val="0"/>
              </a:spcAft>
              <a:buClr>
                <a:schemeClr val="lt2"/>
              </a:buClr>
              <a:buSzPts val="2000"/>
              <a:buFont typeface="Arial"/>
              <a:buNone/>
              <a:defRPr b="0" i="0" sz="2000" u="none" cap="none" strike="noStrike">
                <a:solidFill>
                  <a:schemeClr val="lt1"/>
                </a:solidFill>
                <a:latin typeface="Arial Narrow"/>
                <a:ea typeface="Arial Narrow"/>
                <a:cs typeface="Arial Narrow"/>
                <a:sym typeface="Arial Narrow"/>
              </a:defRPr>
            </a:lvl5pPr>
            <a:lvl6pPr lvl="5" marR="0" rtl="0" algn="l">
              <a:lnSpc>
                <a:spcPct val="100000"/>
              </a:lnSpc>
              <a:spcBef>
                <a:spcPts val="600"/>
              </a:spcBef>
              <a:spcAft>
                <a:spcPts val="0"/>
              </a:spcAft>
              <a:buClr>
                <a:schemeClr val="lt2"/>
              </a:buClr>
              <a:buSzPts val="2000"/>
              <a:buFont typeface="Arial"/>
              <a:buNone/>
              <a:defRPr b="0" i="0" sz="2000" u="none" cap="none" strike="noStrike">
                <a:solidFill>
                  <a:schemeClr val="lt1"/>
                </a:solidFill>
                <a:latin typeface="Arial Narrow"/>
                <a:ea typeface="Arial Narrow"/>
                <a:cs typeface="Arial Narrow"/>
                <a:sym typeface="Arial Narrow"/>
              </a:defRPr>
            </a:lvl6pPr>
            <a:lvl7pPr lvl="6" marR="0" rtl="0" algn="l">
              <a:lnSpc>
                <a:spcPct val="100000"/>
              </a:lnSpc>
              <a:spcBef>
                <a:spcPts val="600"/>
              </a:spcBef>
              <a:spcAft>
                <a:spcPts val="0"/>
              </a:spcAft>
              <a:buClr>
                <a:schemeClr val="lt2"/>
              </a:buClr>
              <a:buSzPts val="2000"/>
              <a:buFont typeface="Arial"/>
              <a:buNone/>
              <a:defRPr b="0" i="0" sz="2000" u="none" cap="none" strike="noStrike">
                <a:solidFill>
                  <a:schemeClr val="lt1"/>
                </a:solidFill>
                <a:latin typeface="Arial Narrow"/>
                <a:ea typeface="Arial Narrow"/>
                <a:cs typeface="Arial Narrow"/>
                <a:sym typeface="Arial Narrow"/>
              </a:defRPr>
            </a:lvl7pPr>
            <a:lvl8pPr lvl="7" marR="0" rtl="0" algn="l">
              <a:lnSpc>
                <a:spcPct val="100000"/>
              </a:lnSpc>
              <a:spcBef>
                <a:spcPts val="600"/>
              </a:spcBef>
              <a:spcAft>
                <a:spcPts val="0"/>
              </a:spcAft>
              <a:buClr>
                <a:schemeClr val="lt2"/>
              </a:buClr>
              <a:buSzPts val="2000"/>
              <a:buFont typeface="Arial"/>
              <a:buNone/>
              <a:defRPr b="0" i="0" sz="2000" u="none" cap="none" strike="noStrike">
                <a:solidFill>
                  <a:schemeClr val="lt1"/>
                </a:solidFill>
                <a:latin typeface="Arial Narrow"/>
                <a:ea typeface="Arial Narrow"/>
                <a:cs typeface="Arial Narrow"/>
                <a:sym typeface="Arial Narrow"/>
              </a:defRPr>
            </a:lvl8pPr>
            <a:lvl9pPr lvl="8" marR="0" rtl="0" algn="l">
              <a:lnSpc>
                <a:spcPct val="100000"/>
              </a:lnSpc>
              <a:spcBef>
                <a:spcPts val="600"/>
              </a:spcBef>
              <a:spcAft>
                <a:spcPts val="600"/>
              </a:spcAft>
              <a:buClr>
                <a:schemeClr val="lt2"/>
              </a:buClr>
              <a:buSzPts val="2000"/>
              <a:buFont typeface="Arial"/>
              <a:buNone/>
              <a:defRPr b="0" i="0" sz="2000" u="none" cap="none" strike="noStrike">
                <a:solidFill>
                  <a:schemeClr val="lt1"/>
                </a:solidFill>
                <a:latin typeface="Arial Narrow"/>
                <a:ea typeface="Arial Narrow"/>
                <a:cs typeface="Arial Narrow"/>
                <a:sym typeface="Arial Narrow"/>
              </a:defRPr>
            </a:lvl9pPr>
          </a:lstStyle>
          <a:p/>
        </p:txBody>
      </p:sp>
      <p:sp>
        <p:nvSpPr>
          <p:cNvPr id="64" name="Google Shape;64;p62"/>
          <p:cNvSpPr txBox="1"/>
          <p:nvPr>
            <p:ph idx="1" type="body"/>
          </p:nvPr>
        </p:nvSpPr>
        <p:spPr>
          <a:xfrm>
            <a:off x="609600" y="2547890"/>
            <a:ext cx="2971800" cy="2405100"/>
          </a:xfrm>
          <a:prstGeom prst="rect">
            <a:avLst/>
          </a:prstGeom>
          <a:noFill/>
          <a:ln>
            <a:noFill/>
          </a:ln>
        </p:spPr>
        <p:txBody>
          <a:bodyPr anchorCtr="0" anchor="t" bIns="45700" lIns="91425" spcFirstLastPara="1" rIns="91425" wrap="square" tIns="9125">
            <a:noAutofit/>
          </a:bodyPr>
          <a:lstStyle>
            <a:lvl1pPr indent="-228600" lvl="0" marL="457200" algn="l">
              <a:lnSpc>
                <a:spcPct val="100000"/>
              </a:lnSpc>
              <a:spcBef>
                <a:spcPts val="280"/>
              </a:spcBef>
              <a:spcAft>
                <a:spcPts val="0"/>
              </a:spcAft>
              <a:buSzPts val="1400"/>
              <a:buNone/>
              <a:defRPr sz="1400"/>
            </a:lvl1pPr>
            <a:lvl2pPr indent="-228600" lvl="1" marL="914400" algn="l">
              <a:lnSpc>
                <a:spcPct val="100000"/>
              </a:lnSpc>
              <a:spcBef>
                <a:spcPts val="600"/>
              </a:spcBef>
              <a:spcAft>
                <a:spcPts val="0"/>
              </a:spcAft>
              <a:buSzPts val="1200"/>
              <a:buNone/>
              <a:defRPr sz="1200"/>
            </a:lvl2pPr>
            <a:lvl3pPr indent="-228600" lvl="2" marL="1371600" algn="l">
              <a:lnSpc>
                <a:spcPct val="100000"/>
              </a:lnSpc>
              <a:spcBef>
                <a:spcPts val="600"/>
              </a:spcBef>
              <a:spcAft>
                <a:spcPts val="0"/>
              </a:spcAft>
              <a:buSzPts val="1000"/>
              <a:buNone/>
              <a:defRPr sz="1000"/>
            </a:lvl3pPr>
            <a:lvl4pPr indent="-228600" lvl="3" marL="1828800" algn="l">
              <a:lnSpc>
                <a:spcPct val="100000"/>
              </a:lnSpc>
              <a:spcBef>
                <a:spcPts val="600"/>
              </a:spcBef>
              <a:spcAft>
                <a:spcPts val="0"/>
              </a:spcAft>
              <a:buSzPts val="900"/>
              <a:buNone/>
              <a:defRPr sz="900"/>
            </a:lvl4pPr>
            <a:lvl5pPr indent="-228600" lvl="4" marL="2286000" algn="l">
              <a:lnSpc>
                <a:spcPct val="100000"/>
              </a:lnSpc>
              <a:spcBef>
                <a:spcPts val="600"/>
              </a:spcBef>
              <a:spcAft>
                <a:spcPts val="0"/>
              </a:spcAft>
              <a:buSzPts val="900"/>
              <a:buNone/>
              <a:defRPr sz="900"/>
            </a:lvl5pPr>
            <a:lvl6pPr indent="-228600" lvl="5" marL="2743200" algn="l">
              <a:lnSpc>
                <a:spcPct val="100000"/>
              </a:lnSpc>
              <a:spcBef>
                <a:spcPts val="600"/>
              </a:spcBef>
              <a:spcAft>
                <a:spcPts val="0"/>
              </a:spcAft>
              <a:buSzPts val="900"/>
              <a:buNone/>
              <a:defRPr sz="900"/>
            </a:lvl6pPr>
            <a:lvl7pPr indent="-228600" lvl="6" marL="3200400" algn="l">
              <a:lnSpc>
                <a:spcPct val="100000"/>
              </a:lnSpc>
              <a:spcBef>
                <a:spcPts val="600"/>
              </a:spcBef>
              <a:spcAft>
                <a:spcPts val="0"/>
              </a:spcAft>
              <a:buSzPts val="900"/>
              <a:buNone/>
              <a:defRPr sz="900"/>
            </a:lvl7pPr>
            <a:lvl8pPr indent="-228600" lvl="7" marL="3657600" algn="l">
              <a:lnSpc>
                <a:spcPct val="100000"/>
              </a:lnSpc>
              <a:spcBef>
                <a:spcPts val="600"/>
              </a:spcBef>
              <a:spcAft>
                <a:spcPts val="0"/>
              </a:spcAft>
              <a:buSzPts val="900"/>
              <a:buNone/>
              <a:defRPr sz="900"/>
            </a:lvl8pPr>
            <a:lvl9pPr indent="-228600" lvl="8" marL="4114800" algn="l">
              <a:lnSpc>
                <a:spcPct val="100000"/>
              </a:lnSpc>
              <a:spcBef>
                <a:spcPts val="600"/>
              </a:spcBef>
              <a:spcAft>
                <a:spcPts val="600"/>
              </a:spcAft>
              <a:buSzPts val="900"/>
              <a:buNone/>
              <a:defRPr sz="900"/>
            </a:lvl9pPr>
          </a:lstStyle>
          <a:p/>
        </p:txBody>
      </p:sp>
      <p:sp>
        <p:nvSpPr>
          <p:cNvPr id="65" name="Google Shape;65;p62"/>
          <p:cNvSpPr txBox="1"/>
          <p:nvPr>
            <p:ph idx="10" type="dt"/>
          </p:nvPr>
        </p:nvSpPr>
        <p:spPr>
          <a:xfrm>
            <a:off x="5715000" y="6356350"/>
            <a:ext cx="1524000" cy="3651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6" name="Google Shape;66;p62"/>
          <p:cNvSpPr txBox="1"/>
          <p:nvPr>
            <p:ph idx="11" type="ftr"/>
          </p:nvPr>
        </p:nvSpPr>
        <p:spPr>
          <a:xfrm>
            <a:off x="609600" y="6356350"/>
            <a:ext cx="28956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7" name="Google Shape;67;p62"/>
          <p:cNvSpPr txBox="1"/>
          <p:nvPr>
            <p:ph idx="12" type="sldNum"/>
          </p:nvPr>
        </p:nvSpPr>
        <p:spPr>
          <a:xfrm>
            <a:off x="7543800" y="6356350"/>
            <a:ext cx="9906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2" name="Shape 72"/>
        <p:cNvGrpSpPr/>
        <p:nvPr/>
      </p:nvGrpSpPr>
      <p:grpSpPr>
        <a:xfrm>
          <a:off x="0" y="0"/>
          <a:ext cx="0" cy="0"/>
          <a:chOff x="0" y="0"/>
          <a:chExt cx="0" cy="0"/>
        </a:xfrm>
      </p:grpSpPr>
      <p:sp>
        <p:nvSpPr>
          <p:cNvPr id="73" name="Google Shape;73;p5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4" name="Google Shape;74;p51"/>
          <p:cNvSpPr txBox="1"/>
          <p:nvPr>
            <p:ph idx="1" type="body"/>
          </p:nvPr>
        </p:nvSpPr>
        <p:spPr>
          <a:xfrm>
            <a:off x="311700" y="1536633"/>
            <a:ext cx="3999900" cy="4555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75" name="Google Shape;75;p51"/>
          <p:cNvSpPr txBox="1"/>
          <p:nvPr>
            <p:ph idx="2" type="body"/>
          </p:nvPr>
        </p:nvSpPr>
        <p:spPr>
          <a:xfrm>
            <a:off x="4832400" y="1536633"/>
            <a:ext cx="3999900" cy="4555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76" name="Google Shape;76;p51"/>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77" name="Shape 77"/>
        <p:cNvGrpSpPr/>
        <p:nvPr/>
      </p:nvGrpSpPr>
      <p:grpSpPr>
        <a:xfrm>
          <a:off x="0" y="0"/>
          <a:ext cx="0" cy="0"/>
          <a:chOff x="0" y="0"/>
          <a:chExt cx="0" cy="0"/>
        </a:xfrm>
      </p:grpSpPr>
      <p:sp>
        <p:nvSpPr>
          <p:cNvPr id="78" name="Google Shape;78;p52"/>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9" name="Google Shape;79;p52"/>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80" name="Google Shape;80;p52"/>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81" name="Shape 81"/>
        <p:cNvGrpSpPr/>
        <p:nvPr/>
      </p:nvGrpSpPr>
      <p:grpSpPr>
        <a:xfrm>
          <a:off x="0" y="0"/>
          <a:ext cx="0" cy="0"/>
          <a:chOff x="0" y="0"/>
          <a:chExt cx="0" cy="0"/>
        </a:xfrm>
      </p:grpSpPr>
      <p:sp>
        <p:nvSpPr>
          <p:cNvPr id="82" name="Google Shape;82;p63"/>
          <p:cNvSpPr txBox="1"/>
          <p:nvPr>
            <p:ph type="ctrTitle"/>
          </p:nvPr>
        </p:nvSpPr>
        <p:spPr>
          <a:xfrm>
            <a:off x="311708" y="992767"/>
            <a:ext cx="8520600" cy="2736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83" name="Google Shape;83;p63"/>
          <p:cNvSpPr txBox="1"/>
          <p:nvPr>
            <p:ph idx="1" type="subTitle"/>
          </p:nvPr>
        </p:nvSpPr>
        <p:spPr>
          <a:xfrm>
            <a:off x="311700" y="3778833"/>
            <a:ext cx="8520600" cy="105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84" name="Google Shape;84;p63"/>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85" name="Shape 85"/>
        <p:cNvGrpSpPr/>
        <p:nvPr/>
      </p:nvGrpSpPr>
      <p:grpSpPr>
        <a:xfrm>
          <a:off x="0" y="0"/>
          <a:ext cx="0" cy="0"/>
          <a:chOff x="0" y="0"/>
          <a:chExt cx="0" cy="0"/>
        </a:xfrm>
      </p:grpSpPr>
      <p:sp>
        <p:nvSpPr>
          <p:cNvPr id="86" name="Google Shape;86;p64"/>
          <p:cNvSpPr txBox="1"/>
          <p:nvPr>
            <p:ph type="title"/>
          </p:nvPr>
        </p:nvSpPr>
        <p:spPr>
          <a:xfrm>
            <a:off x="311700" y="2867800"/>
            <a:ext cx="8520600" cy="1122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87" name="Google Shape;87;p64"/>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8" name="Shape 88"/>
        <p:cNvGrpSpPr/>
        <p:nvPr/>
      </p:nvGrpSpPr>
      <p:grpSpPr>
        <a:xfrm>
          <a:off x="0" y="0"/>
          <a:ext cx="0" cy="0"/>
          <a:chOff x="0" y="0"/>
          <a:chExt cx="0" cy="0"/>
        </a:xfrm>
      </p:grpSpPr>
      <p:sp>
        <p:nvSpPr>
          <p:cNvPr id="89" name="Google Shape;89;p65"/>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0" name="Google Shape;90;p65"/>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1" name="Shape 91"/>
        <p:cNvGrpSpPr/>
        <p:nvPr/>
      </p:nvGrpSpPr>
      <p:grpSpPr>
        <a:xfrm>
          <a:off x="0" y="0"/>
          <a:ext cx="0" cy="0"/>
          <a:chOff x="0" y="0"/>
          <a:chExt cx="0" cy="0"/>
        </a:xfrm>
      </p:grpSpPr>
      <p:sp>
        <p:nvSpPr>
          <p:cNvPr id="92" name="Google Shape;92;p66"/>
          <p:cNvSpPr txBox="1"/>
          <p:nvPr>
            <p:ph type="title"/>
          </p:nvPr>
        </p:nvSpPr>
        <p:spPr>
          <a:xfrm>
            <a:off x="311700" y="740800"/>
            <a:ext cx="2808000" cy="100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3" name="Google Shape;93;p66"/>
          <p:cNvSpPr txBox="1"/>
          <p:nvPr>
            <p:ph idx="1" type="body"/>
          </p:nvPr>
        </p:nvSpPr>
        <p:spPr>
          <a:xfrm>
            <a:off x="311700" y="1852800"/>
            <a:ext cx="2808000" cy="42393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94" name="Google Shape;94;p66"/>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7" name="Shape 17"/>
        <p:cNvGrpSpPr/>
        <p:nvPr/>
      </p:nvGrpSpPr>
      <p:grpSpPr>
        <a:xfrm>
          <a:off x="0" y="0"/>
          <a:ext cx="0" cy="0"/>
          <a:chOff x="0" y="0"/>
          <a:chExt cx="0" cy="0"/>
        </a:xfrm>
      </p:grpSpPr>
      <p:sp>
        <p:nvSpPr>
          <p:cNvPr id="18" name="Google Shape;18;p48"/>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 name="Google Shape;19;p48"/>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95" name="Shape 95"/>
        <p:cNvGrpSpPr/>
        <p:nvPr/>
      </p:nvGrpSpPr>
      <p:grpSpPr>
        <a:xfrm>
          <a:off x="0" y="0"/>
          <a:ext cx="0" cy="0"/>
          <a:chOff x="0" y="0"/>
          <a:chExt cx="0" cy="0"/>
        </a:xfrm>
      </p:grpSpPr>
      <p:sp>
        <p:nvSpPr>
          <p:cNvPr id="96" name="Google Shape;96;p67"/>
          <p:cNvSpPr txBox="1"/>
          <p:nvPr>
            <p:ph type="title"/>
          </p:nvPr>
        </p:nvSpPr>
        <p:spPr>
          <a:xfrm>
            <a:off x="490250" y="600200"/>
            <a:ext cx="6367800" cy="545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97" name="Google Shape;97;p67"/>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8" name="Shape 98"/>
        <p:cNvGrpSpPr/>
        <p:nvPr/>
      </p:nvGrpSpPr>
      <p:grpSpPr>
        <a:xfrm>
          <a:off x="0" y="0"/>
          <a:ext cx="0" cy="0"/>
          <a:chOff x="0" y="0"/>
          <a:chExt cx="0" cy="0"/>
        </a:xfrm>
      </p:grpSpPr>
      <p:sp>
        <p:nvSpPr>
          <p:cNvPr id="99" name="Google Shape;99;p68"/>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68"/>
          <p:cNvSpPr txBox="1"/>
          <p:nvPr>
            <p:ph type="title"/>
          </p:nvPr>
        </p:nvSpPr>
        <p:spPr>
          <a:xfrm>
            <a:off x="265500" y="1644233"/>
            <a:ext cx="4045200" cy="1976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01" name="Google Shape;101;p68"/>
          <p:cNvSpPr txBox="1"/>
          <p:nvPr>
            <p:ph idx="1" type="subTitle"/>
          </p:nvPr>
        </p:nvSpPr>
        <p:spPr>
          <a:xfrm>
            <a:off x="265500" y="3737433"/>
            <a:ext cx="4045200" cy="164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02" name="Google Shape;102;p68"/>
          <p:cNvSpPr txBox="1"/>
          <p:nvPr>
            <p:ph idx="2" type="body"/>
          </p:nvPr>
        </p:nvSpPr>
        <p:spPr>
          <a:xfrm>
            <a:off x="4939500" y="965433"/>
            <a:ext cx="3837000" cy="49269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03" name="Google Shape;103;p68"/>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04" name="Shape 104"/>
        <p:cNvGrpSpPr/>
        <p:nvPr/>
      </p:nvGrpSpPr>
      <p:grpSpPr>
        <a:xfrm>
          <a:off x="0" y="0"/>
          <a:ext cx="0" cy="0"/>
          <a:chOff x="0" y="0"/>
          <a:chExt cx="0" cy="0"/>
        </a:xfrm>
      </p:grpSpPr>
      <p:sp>
        <p:nvSpPr>
          <p:cNvPr id="105" name="Google Shape;105;p69"/>
          <p:cNvSpPr txBox="1"/>
          <p:nvPr>
            <p:ph idx="1" type="body"/>
          </p:nvPr>
        </p:nvSpPr>
        <p:spPr>
          <a:xfrm>
            <a:off x="311700" y="5640767"/>
            <a:ext cx="5998800" cy="806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106" name="Google Shape;106;p69"/>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7" name="Shape 107"/>
        <p:cNvGrpSpPr/>
        <p:nvPr/>
      </p:nvGrpSpPr>
      <p:grpSpPr>
        <a:xfrm>
          <a:off x="0" y="0"/>
          <a:ext cx="0" cy="0"/>
          <a:chOff x="0" y="0"/>
          <a:chExt cx="0" cy="0"/>
        </a:xfrm>
      </p:grpSpPr>
      <p:sp>
        <p:nvSpPr>
          <p:cNvPr id="108" name="Google Shape;108;p70"/>
          <p:cNvSpPr txBox="1"/>
          <p:nvPr>
            <p:ph hasCustomPrompt="1" type="title"/>
          </p:nvPr>
        </p:nvSpPr>
        <p:spPr>
          <a:xfrm>
            <a:off x="311700" y="1474833"/>
            <a:ext cx="8520600" cy="2618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09" name="Google Shape;109;p70"/>
          <p:cNvSpPr txBox="1"/>
          <p:nvPr>
            <p:ph idx="1" type="body"/>
          </p:nvPr>
        </p:nvSpPr>
        <p:spPr>
          <a:xfrm>
            <a:off x="311700" y="4202967"/>
            <a:ext cx="8520600" cy="17343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110" name="Google Shape;110;p70"/>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11" name="Shape 111"/>
        <p:cNvGrpSpPr/>
        <p:nvPr/>
      </p:nvGrpSpPr>
      <p:grpSpPr>
        <a:xfrm>
          <a:off x="0" y="0"/>
          <a:ext cx="0" cy="0"/>
          <a:chOff x="0" y="0"/>
          <a:chExt cx="0" cy="0"/>
        </a:xfrm>
      </p:grpSpPr>
      <p:sp>
        <p:nvSpPr>
          <p:cNvPr id="112" name="Google Shape;112;p71"/>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9"/>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49"/>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3" name="Google Shape;23;p49"/>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4" name="Shape 24"/>
        <p:cNvGrpSpPr/>
        <p:nvPr/>
      </p:nvGrpSpPr>
      <p:grpSpPr>
        <a:xfrm>
          <a:off x="0" y="0"/>
          <a:ext cx="0" cy="0"/>
          <a:chOff x="0" y="0"/>
          <a:chExt cx="0" cy="0"/>
        </a:xfrm>
      </p:grpSpPr>
      <p:sp>
        <p:nvSpPr>
          <p:cNvPr id="25" name="Google Shape;25;p53"/>
          <p:cNvSpPr txBox="1"/>
          <p:nvPr>
            <p:ph type="title"/>
          </p:nvPr>
        </p:nvSpPr>
        <p:spPr>
          <a:xfrm>
            <a:off x="609600" y="274638"/>
            <a:ext cx="7924800" cy="11430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6" name="Google Shape;26;p53"/>
          <p:cNvSpPr txBox="1"/>
          <p:nvPr>
            <p:ph idx="10" type="dt"/>
          </p:nvPr>
        </p:nvSpPr>
        <p:spPr>
          <a:xfrm>
            <a:off x="5715000" y="6356350"/>
            <a:ext cx="1524000" cy="3651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7" name="Google Shape;27;p53"/>
          <p:cNvSpPr txBox="1"/>
          <p:nvPr>
            <p:ph idx="11" type="ftr"/>
          </p:nvPr>
        </p:nvSpPr>
        <p:spPr>
          <a:xfrm>
            <a:off x="609600" y="6356350"/>
            <a:ext cx="28956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8" name="Google Shape;28;p53"/>
          <p:cNvSpPr txBox="1"/>
          <p:nvPr>
            <p:ph idx="12" type="sldNum"/>
          </p:nvPr>
        </p:nvSpPr>
        <p:spPr>
          <a:xfrm>
            <a:off x="7543800" y="6356350"/>
            <a:ext cx="9906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
        <p:nvSpPr>
          <p:cNvPr id="29" name="Google Shape;29;p53"/>
          <p:cNvSpPr txBox="1"/>
          <p:nvPr>
            <p:ph idx="1" type="body"/>
          </p:nvPr>
        </p:nvSpPr>
        <p:spPr>
          <a:xfrm>
            <a:off x="609600" y="1600200"/>
            <a:ext cx="7924800" cy="4114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SzPts val="1800"/>
              <a:buChar char="●"/>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SzPts val="1800"/>
              <a:buChar char="■"/>
              <a:defRPr/>
            </a:lvl3pPr>
            <a:lvl4pPr indent="-342900" lvl="3" marL="1828800" algn="l">
              <a:lnSpc>
                <a:spcPct val="100000"/>
              </a:lnSpc>
              <a:spcBef>
                <a:spcPts val="600"/>
              </a:spcBef>
              <a:spcAft>
                <a:spcPts val="0"/>
              </a:spcAft>
              <a:buSzPts val="1800"/>
              <a:buChar char="●"/>
              <a:defRPr/>
            </a:lvl4pPr>
            <a:lvl5pPr indent="-342900" lvl="4" marL="2286000" algn="l">
              <a:lnSpc>
                <a:spcPct val="100000"/>
              </a:lnSpc>
              <a:spcBef>
                <a:spcPts val="600"/>
              </a:spcBef>
              <a:spcAft>
                <a:spcPts val="0"/>
              </a:spcAft>
              <a:buSzPts val="1800"/>
              <a:buChar char="○"/>
              <a:defRPr/>
            </a:lvl5pPr>
            <a:lvl6pPr indent="-342900" lvl="5" marL="2743200" algn="l">
              <a:lnSpc>
                <a:spcPct val="100000"/>
              </a:lnSpc>
              <a:spcBef>
                <a:spcPts val="600"/>
              </a:spcBef>
              <a:spcAft>
                <a:spcPts val="0"/>
              </a:spcAft>
              <a:buSzPts val="1800"/>
              <a:buChar char="■"/>
              <a:defRPr/>
            </a:lvl6pPr>
            <a:lvl7pPr indent="-342900" lvl="6" marL="3200400" algn="l">
              <a:lnSpc>
                <a:spcPct val="100000"/>
              </a:lnSpc>
              <a:spcBef>
                <a:spcPts val="600"/>
              </a:spcBef>
              <a:spcAft>
                <a:spcPts val="0"/>
              </a:spcAft>
              <a:buSzPts val="1800"/>
              <a:buChar char="●"/>
              <a:defRPr/>
            </a:lvl7pPr>
            <a:lvl8pPr indent="-342900" lvl="7" marL="3657600" algn="l">
              <a:lnSpc>
                <a:spcPct val="100000"/>
              </a:lnSpc>
              <a:spcBef>
                <a:spcPts val="600"/>
              </a:spcBef>
              <a:spcAft>
                <a:spcPts val="0"/>
              </a:spcAft>
              <a:buSzPts val="1800"/>
              <a:buChar char="○"/>
              <a:defRPr/>
            </a:lvl8pPr>
            <a:lvl9pPr indent="-342900" lvl="8" marL="4114800" algn="l">
              <a:lnSpc>
                <a:spcPct val="100000"/>
              </a:lnSpc>
              <a:spcBef>
                <a:spcPts val="600"/>
              </a:spcBef>
              <a:spcAft>
                <a:spcPts val="600"/>
              </a:spcAft>
              <a:buSzPts val="18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0" name="Shape 30"/>
        <p:cNvGrpSpPr/>
        <p:nvPr/>
      </p:nvGrpSpPr>
      <p:grpSpPr>
        <a:xfrm>
          <a:off x="0" y="0"/>
          <a:ext cx="0" cy="0"/>
          <a:chOff x="0" y="0"/>
          <a:chExt cx="0" cy="0"/>
        </a:xfrm>
      </p:grpSpPr>
      <p:sp>
        <p:nvSpPr>
          <p:cNvPr id="31" name="Google Shape;31;p54"/>
          <p:cNvSpPr txBox="1"/>
          <p:nvPr>
            <p:ph type="title"/>
          </p:nvPr>
        </p:nvSpPr>
        <p:spPr>
          <a:xfrm>
            <a:off x="311700" y="2867800"/>
            <a:ext cx="8520600" cy="1122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2" name="Google Shape;32;p54"/>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3" name="Shape 33"/>
        <p:cNvGrpSpPr/>
        <p:nvPr/>
      </p:nvGrpSpPr>
      <p:grpSpPr>
        <a:xfrm>
          <a:off x="0" y="0"/>
          <a:ext cx="0" cy="0"/>
          <a:chOff x="0" y="0"/>
          <a:chExt cx="0" cy="0"/>
        </a:xfrm>
      </p:grpSpPr>
      <p:sp>
        <p:nvSpPr>
          <p:cNvPr id="34" name="Google Shape;34;p55"/>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5" name="Google Shape;35;p55"/>
          <p:cNvSpPr txBox="1"/>
          <p:nvPr>
            <p:ph idx="1" type="body"/>
          </p:nvPr>
        </p:nvSpPr>
        <p:spPr>
          <a:xfrm>
            <a:off x="311700" y="1536633"/>
            <a:ext cx="3999900" cy="4555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6" name="Google Shape;36;p55"/>
          <p:cNvSpPr txBox="1"/>
          <p:nvPr>
            <p:ph idx="2" type="body"/>
          </p:nvPr>
        </p:nvSpPr>
        <p:spPr>
          <a:xfrm>
            <a:off x="4832400" y="1536633"/>
            <a:ext cx="3999900" cy="4555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7" name="Google Shape;37;p55"/>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8" name="Shape 38"/>
        <p:cNvGrpSpPr/>
        <p:nvPr/>
      </p:nvGrpSpPr>
      <p:grpSpPr>
        <a:xfrm>
          <a:off x="0" y="0"/>
          <a:ext cx="0" cy="0"/>
          <a:chOff x="0" y="0"/>
          <a:chExt cx="0" cy="0"/>
        </a:xfrm>
      </p:grpSpPr>
      <p:sp>
        <p:nvSpPr>
          <p:cNvPr id="39" name="Google Shape;39;p56"/>
          <p:cNvSpPr txBox="1"/>
          <p:nvPr>
            <p:ph type="title"/>
          </p:nvPr>
        </p:nvSpPr>
        <p:spPr>
          <a:xfrm>
            <a:off x="311700" y="740800"/>
            <a:ext cx="2808000" cy="100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p56"/>
          <p:cNvSpPr txBox="1"/>
          <p:nvPr>
            <p:ph idx="1" type="body"/>
          </p:nvPr>
        </p:nvSpPr>
        <p:spPr>
          <a:xfrm>
            <a:off x="311700" y="1852800"/>
            <a:ext cx="2808000" cy="42393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41" name="Google Shape;41;p56"/>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57"/>
          <p:cNvSpPr txBox="1"/>
          <p:nvPr>
            <p:ph type="title"/>
          </p:nvPr>
        </p:nvSpPr>
        <p:spPr>
          <a:xfrm>
            <a:off x="490250" y="600200"/>
            <a:ext cx="6367800" cy="545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4" name="Google Shape;44;p57"/>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58"/>
          <p:cNvSpPr/>
          <p:nvPr/>
        </p:nvSpPr>
        <p:spPr>
          <a:xfrm>
            <a:off x="4572000" y="33"/>
            <a:ext cx="4572000" cy="68580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58"/>
          <p:cNvSpPr txBox="1"/>
          <p:nvPr>
            <p:ph type="title"/>
          </p:nvPr>
        </p:nvSpPr>
        <p:spPr>
          <a:xfrm>
            <a:off x="265500" y="1644233"/>
            <a:ext cx="4045200" cy="1976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8" name="Google Shape;48;p58"/>
          <p:cNvSpPr txBox="1"/>
          <p:nvPr>
            <p:ph idx="1" type="subTitle"/>
          </p:nvPr>
        </p:nvSpPr>
        <p:spPr>
          <a:xfrm>
            <a:off x="265500" y="3737433"/>
            <a:ext cx="4045200" cy="1646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9" name="Google Shape;49;p58"/>
          <p:cNvSpPr txBox="1"/>
          <p:nvPr>
            <p:ph idx="2" type="body"/>
          </p:nvPr>
        </p:nvSpPr>
        <p:spPr>
          <a:xfrm>
            <a:off x="4939500" y="965600"/>
            <a:ext cx="3837000" cy="49269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dk1"/>
              </a:buClr>
              <a:buSzPts val="1800"/>
              <a:buChar char="●"/>
              <a:defRPr>
                <a:solidFill>
                  <a:schemeClr val="dk1"/>
                </a:solidFill>
              </a:defRPr>
            </a:lvl1pPr>
            <a:lvl2pPr indent="-317500" lvl="1" marL="914400" algn="l">
              <a:lnSpc>
                <a:spcPct val="115000"/>
              </a:lnSpc>
              <a:spcBef>
                <a:spcPts val="1600"/>
              </a:spcBef>
              <a:spcAft>
                <a:spcPts val="0"/>
              </a:spcAft>
              <a:buClr>
                <a:schemeClr val="dk1"/>
              </a:buClr>
              <a:buSzPts val="1400"/>
              <a:buChar char="○"/>
              <a:defRPr>
                <a:solidFill>
                  <a:schemeClr val="dk1"/>
                </a:solidFill>
              </a:defRPr>
            </a:lvl2pPr>
            <a:lvl3pPr indent="-317500" lvl="2" marL="1371600" algn="l">
              <a:lnSpc>
                <a:spcPct val="115000"/>
              </a:lnSpc>
              <a:spcBef>
                <a:spcPts val="1600"/>
              </a:spcBef>
              <a:spcAft>
                <a:spcPts val="0"/>
              </a:spcAft>
              <a:buClr>
                <a:schemeClr val="dk1"/>
              </a:buClr>
              <a:buSzPts val="1400"/>
              <a:buChar char="■"/>
              <a:defRPr>
                <a:solidFill>
                  <a:schemeClr val="dk1"/>
                </a:solidFill>
              </a:defRPr>
            </a:lvl3pPr>
            <a:lvl4pPr indent="-317500" lvl="3" marL="1828800" algn="l">
              <a:lnSpc>
                <a:spcPct val="115000"/>
              </a:lnSpc>
              <a:spcBef>
                <a:spcPts val="1600"/>
              </a:spcBef>
              <a:spcAft>
                <a:spcPts val="0"/>
              </a:spcAft>
              <a:buClr>
                <a:schemeClr val="dk1"/>
              </a:buClr>
              <a:buSzPts val="1400"/>
              <a:buChar char="●"/>
              <a:defRPr>
                <a:solidFill>
                  <a:schemeClr val="dk1"/>
                </a:solidFill>
              </a:defRPr>
            </a:lvl4pPr>
            <a:lvl5pPr indent="-317500" lvl="4" marL="2286000" algn="l">
              <a:lnSpc>
                <a:spcPct val="115000"/>
              </a:lnSpc>
              <a:spcBef>
                <a:spcPts val="1600"/>
              </a:spcBef>
              <a:spcAft>
                <a:spcPts val="0"/>
              </a:spcAft>
              <a:buClr>
                <a:schemeClr val="dk1"/>
              </a:buClr>
              <a:buSzPts val="1400"/>
              <a:buChar char="○"/>
              <a:defRPr>
                <a:solidFill>
                  <a:schemeClr val="dk1"/>
                </a:solidFill>
              </a:defRPr>
            </a:lvl5pPr>
            <a:lvl6pPr indent="-317500" lvl="5" marL="2743200" algn="l">
              <a:lnSpc>
                <a:spcPct val="115000"/>
              </a:lnSpc>
              <a:spcBef>
                <a:spcPts val="1600"/>
              </a:spcBef>
              <a:spcAft>
                <a:spcPts val="0"/>
              </a:spcAft>
              <a:buClr>
                <a:schemeClr val="dk1"/>
              </a:buClr>
              <a:buSzPts val="1400"/>
              <a:buChar char="■"/>
              <a:defRPr>
                <a:solidFill>
                  <a:schemeClr val="dk1"/>
                </a:solidFill>
              </a:defRPr>
            </a:lvl6pPr>
            <a:lvl7pPr indent="-317500" lvl="6" marL="3200400" algn="l">
              <a:lnSpc>
                <a:spcPct val="115000"/>
              </a:lnSpc>
              <a:spcBef>
                <a:spcPts val="1600"/>
              </a:spcBef>
              <a:spcAft>
                <a:spcPts val="0"/>
              </a:spcAft>
              <a:buClr>
                <a:schemeClr val="dk1"/>
              </a:buClr>
              <a:buSzPts val="1400"/>
              <a:buChar char="●"/>
              <a:defRPr>
                <a:solidFill>
                  <a:schemeClr val="dk1"/>
                </a:solidFill>
              </a:defRPr>
            </a:lvl7pPr>
            <a:lvl8pPr indent="-317500" lvl="7" marL="3657600" algn="l">
              <a:lnSpc>
                <a:spcPct val="115000"/>
              </a:lnSpc>
              <a:spcBef>
                <a:spcPts val="1600"/>
              </a:spcBef>
              <a:spcAft>
                <a:spcPts val="0"/>
              </a:spcAft>
              <a:buClr>
                <a:schemeClr val="dk1"/>
              </a:buClr>
              <a:buSzPts val="1400"/>
              <a:buChar char="○"/>
              <a:defRPr>
                <a:solidFill>
                  <a:schemeClr val="dk1"/>
                </a:solidFill>
              </a:defRPr>
            </a:lvl8pPr>
            <a:lvl9pPr indent="-317500" lvl="8" marL="4114800" algn="l">
              <a:lnSpc>
                <a:spcPct val="115000"/>
              </a:lnSpc>
              <a:spcBef>
                <a:spcPts val="1600"/>
              </a:spcBef>
              <a:spcAft>
                <a:spcPts val="1600"/>
              </a:spcAft>
              <a:buClr>
                <a:schemeClr val="dk1"/>
              </a:buClr>
              <a:buSzPts val="1400"/>
              <a:buChar char="■"/>
              <a:defRPr>
                <a:solidFill>
                  <a:schemeClr val="dk1"/>
                </a:solidFill>
              </a:defRPr>
            </a:lvl9pPr>
          </a:lstStyle>
          <a:p/>
        </p:txBody>
      </p:sp>
      <p:sp>
        <p:nvSpPr>
          <p:cNvPr id="50" name="Google Shape;50;p58"/>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0" Type="http://schemas.openxmlformats.org/officeDocument/2006/relationships/slideLayout" Target="../slideLayouts/slideLayout23.xml"/><Relationship Id="rId12" Type="http://schemas.openxmlformats.org/officeDocument/2006/relationships/theme" Target="../theme/theme2.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9" name="Shape 9"/>
        <p:cNvGrpSpPr/>
        <p:nvPr/>
      </p:nvGrpSpPr>
      <p:grpSpPr>
        <a:xfrm>
          <a:off x="0" y="0"/>
          <a:ext cx="0" cy="0"/>
          <a:chOff x="0" y="0"/>
          <a:chExt cx="0" cy="0"/>
        </a:xfrm>
      </p:grpSpPr>
      <p:sp>
        <p:nvSpPr>
          <p:cNvPr id="10" name="Google Shape;10;p46"/>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1" name="Google Shape;11;p46"/>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Arial"/>
              <a:buChar char="●"/>
              <a:defRPr b="0" i="0" sz="1800" u="none" cap="none" strike="noStrike">
                <a:solidFill>
                  <a:schemeClr val="lt2"/>
                </a:solidFill>
                <a:latin typeface="Arial"/>
                <a:ea typeface="Arial"/>
                <a:cs typeface="Arial"/>
                <a:sym typeface="Arial"/>
              </a:defRPr>
            </a:lvl1pPr>
            <a:lvl2pPr indent="-317500" lvl="1" marL="9144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160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1600"/>
              </a:spcBef>
              <a:spcAft>
                <a:spcPts val="160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12" name="Google Shape;12;p46"/>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000000"/>
        </a:solidFill>
      </p:bgPr>
    </p:bg>
    <p:spTree>
      <p:nvGrpSpPr>
        <p:cNvPr id="68" name="Shape 68"/>
        <p:cNvGrpSpPr/>
        <p:nvPr/>
      </p:nvGrpSpPr>
      <p:grpSpPr>
        <a:xfrm>
          <a:off x="0" y="0"/>
          <a:ext cx="0" cy="0"/>
          <a:chOff x="0" y="0"/>
          <a:chExt cx="0" cy="0"/>
        </a:xfrm>
      </p:grpSpPr>
      <p:sp>
        <p:nvSpPr>
          <p:cNvPr id="69" name="Google Shape;69;p50"/>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0" name="Google Shape;70;p50"/>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71" name="Google Shape;71;p50"/>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en.wikipedia.org/wiki/Microeconomic_reform" TargetMode="External"/><Relationship Id="rId4" Type="http://schemas.openxmlformats.org/officeDocument/2006/relationships/hyperlink" Target="https://en.wikipedia.org/wiki/Socialism_with_Chinese_characteristics" TargetMode="External"/><Relationship Id="rId5" Type="http://schemas.openxmlformats.org/officeDocument/2006/relationships/hyperlink" Target="https://en.wikipedia.org/wiki/Socialist_market_economy" TargetMode="External"/><Relationship Id="rId6" Type="http://schemas.openxmlformats.org/officeDocument/2006/relationships/hyperlink" Target="https://en.wikipedia.org/wiki/People%27s_Republic_of_China"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0.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7.jpg"/><Relationship Id="rId4" Type="http://schemas.openxmlformats.org/officeDocument/2006/relationships/image" Target="../media/image18.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3.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9.jpg"/><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2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hyperlink" Target="https://www.aei.org/china-global-investment-tracker/?ncid=txtlnkusaolp00000618"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 Id="rId3" Type="http://schemas.openxmlformats.org/officeDocument/2006/relationships/image" Target="../media/image3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 Id="rId3" Type="http://schemas.openxmlformats.org/officeDocument/2006/relationships/hyperlink" Target="https://piie.com/publications/wp/wp12-3.pdf" TargetMode="External"/><Relationship Id="rId4" Type="http://schemas.openxmlformats.org/officeDocument/2006/relationships/hyperlink" Target="https://piie.com/publications/wp/wp12-3.pdf" TargetMode="External"/><Relationship Id="rId5" Type="http://schemas.openxmlformats.org/officeDocument/2006/relationships/hyperlink" Target="https://www.thedialogue.org/map_list/" TargetMode="External"/><Relationship Id="rId6" Type="http://schemas.openxmlformats.org/officeDocument/2006/relationships/hyperlink" Target="https://www.thedialogue.org/map_list/" TargetMode="External"/><Relationship Id="rId7"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 Id="rId3" Type="http://schemas.openxmlformats.org/officeDocument/2006/relationships/image" Target="../media/image2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 Id="rId3" Type="http://schemas.openxmlformats.org/officeDocument/2006/relationships/hyperlink" Target="https://piie.com/publications/wp/wp12-3.pdf" TargetMode="External"/><Relationship Id="rId4" Type="http://schemas.openxmlformats.org/officeDocument/2006/relationships/hyperlink" Target="https://piie.com/publications/wp/wp12-3.pdf" TargetMode="External"/><Relationship Id="rId5" Type="http://schemas.openxmlformats.org/officeDocument/2006/relationships/hyperlink" Target="https://www.thedialogue.org/map_list/" TargetMode="External"/><Relationship Id="rId6" Type="http://schemas.openxmlformats.org/officeDocument/2006/relationships/hyperlink" Target="https://www.thedialogue.org/map_list/" TargetMode="External"/><Relationship Id="rId7" Type="http://schemas.openxmlformats.org/officeDocument/2006/relationships/image" Target="../media/image23.png"/><Relationship Id="rId8" Type="http://schemas.openxmlformats.org/officeDocument/2006/relationships/image" Target="../media/image24.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 Id="rId3" Type="http://schemas.openxmlformats.org/officeDocument/2006/relationships/image" Target="../media/image2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 Id="rId3" Type="http://schemas.openxmlformats.org/officeDocument/2006/relationships/image" Target="../media/image2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7.xml"/><Relationship Id="rId3" Type="http://schemas.openxmlformats.org/officeDocument/2006/relationships/image" Target="../media/image31.png"/><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8.xml"/><Relationship Id="rId3" Type="http://schemas.openxmlformats.org/officeDocument/2006/relationships/image" Target="../media/image2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2.xml"/><Relationship Id="rId3" Type="http://schemas.openxmlformats.org/officeDocument/2006/relationships/image" Target="../media/image26.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 Id="rId3" Type="http://schemas.openxmlformats.org/officeDocument/2006/relationships/hyperlink" Target="https://chinapower.csis.org/china-foreign-direct-investment/" TargetMode="External"/><Relationship Id="rId4" Type="http://schemas.openxmlformats.org/officeDocument/2006/relationships/hyperlink" Target="https://en.wikipedia.org/wiki/Economy_of_China" TargetMode="External"/><Relationship Id="rId5" Type="http://schemas.openxmlformats.org/officeDocument/2006/relationships/hyperlink" Target="https://www.quora.com/How-dangerous-would-Trumps-China-policy-be-for-the-world-economy"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4.xml"/><Relationship Id="rId3" Type="http://schemas.openxmlformats.org/officeDocument/2006/relationships/image" Target="../media/image2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p:bg>
      <p:bgPr>
        <a:solidFill>
          <a:srgbClr val="000000"/>
        </a:solidFill>
      </p:bgPr>
    </p:bg>
    <p:spTree>
      <p:nvGrpSpPr>
        <p:cNvPr id="117" name="Shape 117"/>
        <p:cNvGrpSpPr/>
        <p:nvPr/>
      </p:nvGrpSpPr>
      <p:grpSpPr>
        <a:xfrm>
          <a:off x="0" y="0"/>
          <a:ext cx="0" cy="0"/>
          <a:chOff x="0" y="0"/>
          <a:chExt cx="0" cy="0"/>
        </a:xfrm>
      </p:grpSpPr>
      <p:sp>
        <p:nvSpPr>
          <p:cNvPr id="118" name="Google Shape;118;p1"/>
          <p:cNvSpPr txBox="1"/>
          <p:nvPr>
            <p:ph idx="1" type="subTitle"/>
          </p:nvPr>
        </p:nvSpPr>
        <p:spPr>
          <a:xfrm>
            <a:off x="-2558650" y="5879325"/>
            <a:ext cx="8153400" cy="7620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1080"/>
              </a:spcBef>
              <a:spcAft>
                <a:spcPts val="0"/>
              </a:spcAft>
              <a:buSzPts val="2400"/>
              <a:buFont typeface="Arial"/>
              <a:buNone/>
            </a:pPr>
            <a:r>
              <a:rPr lang="en-GB" sz="2400">
                <a:solidFill>
                  <a:srgbClr val="FFFFFF"/>
                </a:solidFill>
                <a:latin typeface="Calibri"/>
                <a:ea typeface="Calibri"/>
                <a:cs typeface="Calibri"/>
                <a:sym typeface="Calibri"/>
              </a:rPr>
              <a:t> 19 September 2019</a:t>
            </a:r>
            <a:endParaRPr>
              <a:solidFill>
                <a:srgbClr val="FFFFFF"/>
              </a:solidFill>
            </a:endParaRPr>
          </a:p>
        </p:txBody>
      </p:sp>
      <p:sp>
        <p:nvSpPr>
          <p:cNvPr id="119" name="Google Shape;119;p1"/>
          <p:cNvSpPr txBox="1"/>
          <p:nvPr>
            <p:ph type="ctrTitle"/>
          </p:nvPr>
        </p:nvSpPr>
        <p:spPr>
          <a:xfrm>
            <a:off x="685800" y="1024425"/>
            <a:ext cx="7772400" cy="567900"/>
          </a:xfrm>
          <a:prstGeom prst="rect">
            <a:avLst/>
          </a:prstGeom>
          <a:noFill/>
          <a:ln>
            <a:noFill/>
          </a:ln>
        </p:spPr>
        <p:txBody>
          <a:bodyPr anchorCtr="0" anchor="b" bIns="45700" lIns="91425" spcFirstLastPara="1" rIns="91425" wrap="square" tIns="45700">
            <a:noAutofit/>
          </a:bodyPr>
          <a:lstStyle/>
          <a:p>
            <a:pPr indent="0" lvl="0" marL="0" rtl="0" algn="ctr">
              <a:lnSpc>
                <a:spcPct val="100000"/>
              </a:lnSpc>
              <a:spcBef>
                <a:spcPts val="0"/>
              </a:spcBef>
              <a:spcAft>
                <a:spcPts val="0"/>
              </a:spcAft>
              <a:buClr>
                <a:schemeClr val="lt1"/>
              </a:buClr>
              <a:buSzPts val="4800"/>
              <a:buFont typeface="Times New Roman"/>
              <a:buNone/>
            </a:pPr>
            <a:br>
              <a:rPr lang="en-GB" sz="4800" cap="none">
                <a:latin typeface="Times New Roman"/>
                <a:ea typeface="Times New Roman"/>
                <a:cs typeface="Times New Roman"/>
                <a:sym typeface="Times New Roman"/>
              </a:rPr>
            </a:br>
            <a:r>
              <a:rPr lang="en-GB" sz="4800">
                <a:solidFill>
                  <a:srgbClr val="FFFF00"/>
                </a:solidFill>
                <a:latin typeface="Times New Roman"/>
                <a:ea typeface="Times New Roman"/>
                <a:cs typeface="Times New Roman"/>
                <a:sym typeface="Times New Roman"/>
              </a:rPr>
              <a:t>People’s Republic of China</a:t>
            </a:r>
            <a:endParaRPr i="1">
              <a:solidFill>
                <a:srgbClr val="FFFF00"/>
              </a:solidFill>
              <a:latin typeface="Times New Roman"/>
              <a:ea typeface="Times New Roman"/>
              <a:cs typeface="Times New Roman"/>
              <a:sym typeface="Times New Roman"/>
            </a:endParaRPr>
          </a:p>
        </p:txBody>
      </p:sp>
      <p:sp>
        <p:nvSpPr>
          <p:cNvPr id="120" name="Google Shape;120;p1"/>
          <p:cNvSpPr txBox="1"/>
          <p:nvPr>
            <p:ph idx="1" type="subTitle"/>
          </p:nvPr>
        </p:nvSpPr>
        <p:spPr>
          <a:xfrm>
            <a:off x="4299350" y="2480325"/>
            <a:ext cx="8153400" cy="33990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1160"/>
              </a:spcBef>
              <a:spcAft>
                <a:spcPts val="0"/>
              </a:spcAft>
              <a:buSzPts val="2800"/>
              <a:buFont typeface="Arial"/>
              <a:buNone/>
            </a:pPr>
            <a:r>
              <a:rPr lang="en-GB" sz="2400">
                <a:solidFill>
                  <a:srgbClr val="FFFFFF"/>
                </a:solidFill>
                <a:latin typeface="Calibri"/>
                <a:ea typeface="Calibri"/>
                <a:cs typeface="Calibri"/>
                <a:sym typeface="Calibri"/>
              </a:rPr>
              <a:t>Kajol Choudhary		16UCS224</a:t>
            </a:r>
            <a:endParaRPr sz="2400">
              <a:solidFill>
                <a:srgbClr val="FFFFFF"/>
              </a:solidFill>
              <a:latin typeface="Calibri"/>
              <a:ea typeface="Calibri"/>
              <a:cs typeface="Calibri"/>
              <a:sym typeface="Calibri"/>
            </a:endParaRPr>
          </a:p>
          <a:p>
            <a:pPr indent="0" lvl="0" marL="0" rtl="0" algn="l">
              <a:lnSpc>
                <a:spcPct val="100000"/>
              </a:lnSpc>
              <a:spcBef>
                <a:spcPts val="1160"/>
              </a:spcBef>
              <a:spcAft>
                <a:spcPts val="0"/>
              </a:spcAft>
              <a:buSzPts val="2800"/>
              <a:buFont typeface="Arial"/>
              <a:buNone/>
            </a:pPr>
            <a:r>
              <a:rPr lang="en-GB" sz="2400">
                <a:solidFill>
                  <a:srgbClr val="FFFFFF"/>
                </a:solidFill>
                <a:latin typeface="Calibri"/>
                <a:ea typeface="Calibri"/>
                <a:cs typeface="Calibri"/>
                <a:sym typeface="Calibri"/>
              </a:rPr>
              <a:t>Komal Kungwani		16UCS093</a:t>
            </a:r>
            <a:endParaRPr sz="2400">
              <a:solidFill>
                <a:srgbClr val="FFFFFF"/>
              </a:solidFill>
              <a:latin typeface="Calibri"/>
              <a:ea typeface="Calibri"/>
              <a:cs typeface="Calibri"/>
              <a:sym typeface="Calibri"/>
            </a:endParaRPr>
          </a:p>
          <a:p>
            <a:pPr indent="0" lvl="0" marL="0" rtl="0" algn="l">
              <a:lnSpc>
                <a:spcPct val="100000"/>
              </a:lnSpc>
              <a:spcBef>
                <a:spcPts val="1160"/>
              </a:spcBef>
              <a:spcAft>
                <a:spcPts val="0"/>
              </a:spcAft>
              <a:buSzPts val="2800"/>
              <a:buFont typeface="Arial"/>
              <a:buNone/>
            </a:pPr>
            <a:r>
              <a:rPr lang="en-GB" sz="2400">
                <a:solidFill>
                  <a:srgbClr val="FFFFFF"/>
                </a:solidFill>
                <a:latin typeface="Calibri"/>
                <a:ea typeface="Calibri"/>
                <a:cs typeface="Calibri"/>
                <a:sym typeface="Calibri"/>
              </a:rPr>
              <a:t>Mahima Kejriwal		16UCS225</a:t>
            </a:r>
            <a:endParaRPr sz="2400">
              <a:solidFill>
                <a:srgbClr val="FFFFFF"/>
              </a:solidFill>
              <a:latin typeface="Calibri"/>
              <a:ea typeface="Calibri"/>
              <a:cs typeface="Calibri"/>
              <a:sym typeface="Calibri"/>
            </a:endParaRPr>
          </a:p>
          <a:p>
            <a:pPr indent="0" lvl="0" marL="0" rtl="0" algn="l">
              <a:lnSpc>
                <a:spcPct val="100000"/>
              </a:lnSpc>
              <a:spcBef>
                <a:spcPts val="1160"/>
              </a:spcBef>
              <a:spcAft>
                <a:spcPts val="0"/>
              </a:spcAft>
              <a:buSzPts val="2800"/>
              <a:buFont typeface="Arial"/>
              <a:buNone/>
            </a:pPr>
            <a:r>
              <a:rPr lang="en-GB" sz="2400">
                <a:solidFill>
                  <a:srgbClr val="FFFFFF"/>
                </a:solidFill>
                <a:latin typeface="Calibri"/>
                <a:ea typeface="Calibri"/>
                <a:cs typeface="Calibri"/>
                <a:sym typeface="Calibri"/>
              </a:rPr>
              <a:t>Parul Shandilya		16UCS126</a:t>
            </a:r>
            <a:endParaRPr sz="2400">
              <a:solidFill>
                <a:srgbClr val="FFFFFF"/>
              </a:solidFill>
              <a:latin typeface="Calibri"/>
              <a:ea typeface="Calibri"/>
              <a:cs typeface="Calibri"/>
              <a:sym typeface="Calibri"/>
            </a:endParaRPr>
          </a:p>
          <a:p>
            <a:pPr indent="0" lvl="0" marL="0" rtl="0" algn="l">
              <a:lnSpc>
                <a:spcPct val="100000"/>
              </a:lnSpc>
              <a:spcBef>
                <a:spcPts val="1160"/>
              </a:spcBef>
              <a:spcAft>
                <a:spcPts val="0"/>
              </a:spcAft>
              <a:buSzPts val="2800"/>
              <a:buFont typeface="Arial"/>
              <a:buNone/>
            </a:pPr>
            <a:r>
              <a:rPr lang="en-GB" sz="2400">
                <a:solidFill>
                  <a:srgbClr val="FFFFFF"/>
                </a:solidFill>
                <a:latin typeface="Calibri"/>
                <a:ea typeface="Calibri"/>
                <a:cs typeface="Calibri"/>
                <a:sym typeface="Calibri"/>
              </a:rPr>
              <a:t>Priyansi Singh			16UCS143</a:t>
            </a:r>
            <a:endParaRPr sz="2400">
              <a:solidFill>
                <a:srgbClr val="FFFFFF"/>
              </a:solidFill>
              <a:latin typeface="Calibri"/>
              <a:ea typeface="Calibri"/>
              <a:cs typeface="Calibri"/>
              <a:sym typeface="Calibri"/>
            </a:endParaRPr>
          </a:p>
          <a:p>
            <a:pPr indent="0" lvl="0" marL="0" rtl="0" algn="l">
              <a:lnSpc>
                <a:spcPct val="100000"/>
              </a:lnSpc>
              <a:spcBef>
                <a:spcPts val="1160"/>
              </a:spcBef>
              <a:spcAft>
                <a:spcPts val="0"/>
              </a:spcAft>
              <a:buSzPts val="2800"/>
              <a:buFont typeface="Arial"/>
              <a:buNone/>
            </a:pPr>
            <a:r>
              <a:rPr lang="en-GB" sz="2400">
                <a:solidFill>
                  <a:srgbClr val="FFFFFF"/>
                </a:solidFill>
                <a:latin typeface="Calibri"/>
                <a:ea typeface="Calibri"/>
                <a:cs typeface="Calibri"/>
                <a:sym typeface="Calibri"/>
              </a:rPr>
              <a:t>Vrinda Goel			16UCS216</a:t>
            </a:r>
            <a:endParaRPr sz="2400">
              <a:solidFill>
                <a:srgbClr val="FFFFFF"/>
              </a:solidFill>
              <a:latin typeface="Calibri"/>
              <a:ea typeface="Calibri"/>
              <a:cs typeface="Calibri"/>
              <a:sym typeface="Calibri"/>
            </a:endParaRPr>
          </a:p>
        </p:txBody>
      </p:sp>
      <p:pic>
        <p:nvPicPr>
          <p:cNvPr id="121" name="Google Shape;121;p1"/>
          <p:cNvPicPr preferRelativeResize="0"/>
          <p:nvPr/>
        </p:nvPicPr>
        <p:blipFill rotWithShape="1">
          <a:blip r:embed="rId3">
            <a:alphaModFix/>
          </a:blip>
          <a:srcRect b="0" l="0" r="0" t="0"/>
          <a:stretch/>
        </p:blipFill>
        <p:spPr>
          <a:xfrm>
            <a:off x="152400" y="2297974"/>
            <a:ext cx="3994550" cy="30253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95" name="Shape 195"/>
        <p:cNvGrpSpPr/>
        <p:nvPr/>
      </p:nvGrpSpPr>
      <p:grpSpPr>
        <a:xfrm>
          <a:off x="0" y="0"/>
          <a:ext cx="0" cy="0"/>
          <a:chOff x="0" y="0"/>
          <a:chExt cx="0" cy="0"/>
        </a:xfrm>
      </p:grpSpPr>
      <p:sp>
        <p:nvSpPr>
          <p:cNvPr id="196" name="Google Shape;196;p10"/>
          <p:cNvSpPr txBox="1"/>
          <p:nvPr>
            <p:ph type="title"/>
          </p:nvPr>
        </p:nvSpPr>
        <p:spPr>
          <a:xfrm>
            <a:off x="311700" y="370702"/>
            <a:ext cx="8520600" cy="986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sz="4000">
                <a:solidFill>
                  <a:schemeClr val="accent6"/>
                </a:solidFill>
                <a:latin typeface="Times New Roman"/>
                <a:ea typeface="Times New Roman"/>
                <a:cs typeface="Times New Roman"/>
                <a:sym typeface="Times New Roman"/>
              </a:rPr>
              <a:t>The Mao Era</a:t>
            </a:r>
            <a:endParaRPr/>
          </a:p>
        </p:txBody>
      </p:sp>
      <p:sp>
        <p:nvSpPr>
          <p:cNvPr id="197" name="Google Shape;197;p10"/>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GB"/>
              <a:t>‹#›</a:t>
            </a:fld>
            <a:endParaRPr/>
          </a:p>
        </p:txBody>
      </p:sp>
      <p:sp>
        <p:nvSpPr>
          <p:cNvPr id="198" name="Google Shape;198;p10"/>
          <p:cNvSpPr txBox="1"/>
          <p:nvPr/>
        </p:nvSpPr>
        <p:spPr>
          <a:xfrm>
            <a:off x="1400425" y="6217625"/>
            <a:ext cx="3439200" cy="8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0"/>
          <p:cNvSpPr txBox="1"/>
          <p:nvPr/>
        </p:nvSpPr>
        <p:spPr>
          <a:xfrm>
            <a:off x="1318050" y="5993025"/>
            <a:ext cx="6693300" cy="524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00" name="Google Shape;200;p10"/>
          <p:cNvSpPr txBox="1"/>
          <p:nvPr>
            <p:ph idx="1" type="body"/>
          </p:nvPr>
        </p:nvSpPr>
        <p:spPr>
          <a:xfrm>
            <a:off x="311700" y="1356788"/>
            <a:ext cx="8520600" cy="4405200"/>
          </a:xfrm>
          <a:prstGeom prst="rect">
            <a:avLst/>
          </a:prstGeom>
          <a:noFill/>
          <a:ln>
            <a:noFill/>
          </a:ln>
        </p:spPr>
        <p:txBody>
          <a:bodyPr anchorCtr="0" anchor="t" bIns="91425" lIns="91425" spcFirstLastPara="1" rIns="91425" wrap="square" tIns="91425">
            <a:noAutofit/>
          </a:bodyPr>
          <a:lstStyle/>
          <a:p>
            <a:pPr indent="-381000" lvl="0" marL="457200" rtl="0" algn="l">
              <a:lnSpc>
                <a:spcPct val="90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The period from 1949-1976 was famously named the </a:t>
            </a:r>
            <a:r>
              <a:rPr lang="en-GB" sz="2400">
                <a:solidFill>
                  <a:srgbClr val="FFFF00"/>
                </a:solidFill>
                <a:latin typeface="Calibri"/>
                <a:ea typeface="Calibri"/>
                <a:cs typeface="Calibri"/>
                <a:sym typeface="Calibri"/>
              </a:rPr>
              <a:t>Mao Era</a:t>
            </a:r>
            <a:r>
              <a:rPr lang="en-GB"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a:p>
            <a:pPr indent="-381000" lvl="0" marL="457200" rtl="0" algn="l">
              <a:lnSpc>
                <a:spcPct val="90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This era was a period of cultural revolution.</a:t>
            </a:r>
            <a:endParaRPr sz="2400">
              <a:solidFill>
                <a:schemeClr val="dk1"/>
              </a:solidFill>
              <a:latin typeface="Calibri"/>
              <a:ea typeface="Calibri"/>
              <a:cs typeface="Calibri"/>
              <a:sym typeface="Calibri"/>
            </a:endParaRPr>
          </a:p>
          <a:p>
            <a:pPr indent="-381000" lvl="0" marL="457200" rtl="0" algn="l">
              <a:lnSpc>
                <a:spcPct val="90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It also saw the abolishment of Opium.</a:t>
            </a:r>
            <a:endParaRPr sz="2400">
              <a:solidFill>
                <a:schemeClr val="dk1"/>
              </a:solidFill>
              <a:latin typeface="Calibri"/>
              <a:ea typeface="Calibri"/>
              <a:cs typeface="Calibri"/>
              <a:sym typeface="Calibri"/>
            </a:endParaRPr>
          </a:p>
          <a:p>
            <a:pPr indent="-381000" lvl="0" marL="457200" rtl="0" algn="l">
              <a:lnSpc>
                <a:spcPct val="90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Banking system was introduced.</a:t>
            </a:r>
            <a:endParaRPr sz="2400">
              <a:solidFill>
                <a:srgbClr val="595959"/>
              </a:solidFill>
              <a:latin typeface="Calibri"/>
              <a:ea typeface="Calibri"/>
              <a:cs typeface="Calibri"/>
              <a:sym typeface="Calibri"/>
            </a:endParaRPr>
          </a:p>
          <a:p>
            <a:pPr indent="0" lvl="0" marL="457200" rtl="0" algn="l">
              <a:lnSpc>
                <a:spcPct val="115000"/>
              </a:lnSpc>
              <a:spcBef>
                <a:spcPts val="0"/>
              </a:spcBef>
              <a:spcAft>
                <a:spcPts val="0"/>
              </a:spcAft>
              <a:buSzPts val="1800"/>
              <a:buNone/>
            </a:pPr>
            <a:r>
              <a:t/>
            </a:r>
            <a:endParaRPr sz="2400">
              <a:solidFill>
                <a:schemeClr val="dk1"/>
              </a:solidFill>
              <a:latin typeface="Calibri"/>
              <a:ea typeface="Calibri"/>
              <a:cs typeface="Calibri"/>
              <a:sym typeface="Calibri"/>
            </a:endParaRPr>
          </a:p>
          <a:p>
            <a:pPr indent="0" lvl="0" marL="0" rtl="0" algn="l">
              <a:lnSpc>
                <a:spcPct val="115000"/>
              </a:lnSpc>
              <a:spcBef>
                <a:spcPts val="0"/>
              </a:spcBef>
              <a:spcAft>
                <a:spcPts val="1600"/>
              </a:spcAft>
              <a:buSzPts val="1800"/>
              <a:buNone/>
            </a:pPr>
            <a:r>
              <a:t/>
            </a:r>
            <a:endParaRPr sz="2400">
              <a:solidFill>
                <a:schemeClr val="dk1"/>
              </a:solidFill>
              <a:latin typeface="Calibri"/>
              <a:ea typeface="Calibri"/>
              <a:cs typeface="Calibri"/>
              <a:sym typeface="Calibri"/>
            </a:endParaRPr>
          </a:p>
        </p:txBody>
      </p:sp>
      <p:pic>
        <p:nvPicPr>
          <p:cNvPr id="201" name="Google Shape;201;p10"/>
          <p:cNvPicPr preferRelativeResize="0"/>
          <p:nvPr/>
        </p:nvPicPr>
        <p:blipFill rotWithShape="1">
          <a:blip r:embed="rId3">
            <a:alphaModFix/>
          </a:blip>
          <a:srcRect b="0" l="0" r="0" t="0"/>
          <a:stretch/>
        </p:blipFill>
        <p:spPr>
          <a:xfrm>
            <a:off x="1876225" y="3536725"/>
            <a:ext cx="5439700" cy="2580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05" name="Shape 205"/>
        <p:cNvGrpSpPr/>
        <p:nvPr/>
      </p:nvGrpSpPr>
      <p:grpSpPr>
        <a:xfrm>
          <a:off x="0" y="0"/>
          <a:ext cx="0" cy="0"/>
          <a:chOff x="0" y="0"/>
          <a:chExt cx="0" cy="0"/>
        </a:xfrm>
      </p:grpSpPr>
      <p:sp>
        <p:nvSpPr>
          <p:cNvPr id="206" name="Google Shape;206;p11"/>
          <p:cNvSpPr txBox="1"/>
          <p:nvPr>
            <p:ph type="title"/>
          </p:nvPr>
        </p:nvSpPr>
        <p:spPr>
          <a:xfrm>
            <a:off x="97375" y="611792"/>
            <a:ext cx="8520600" cy="1263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GB" sz="4000">
                <a:solidFill>
                  <a:srgbClr val="FFFF00"/>
                </a:solidFill>
                <a:latin typeface="Times New Roman"/>
                <a:ea typeface="Times New Roman"/>
                <a:cs typeface="Times New Roman"/>
                <a:sym typeface="Times New Roman"/>
              </a:rPr>
              <a:t>What is Communism?</a:t>
            </a:r>
            <a:endParaRPr sz="4000">
              <a:solidFill>
                <a:srgbClr val="FFFF00"/>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800"/>
              <a:buNone/>
            </a:pPr>
            <a:r>
              <a:t/>
            </a:r>
            <a:endParaRPr/>
          </a:p>
        </p:txBody>
      </p:sp>
      <p:sp>
        <p:nvSpPr>
          <p:cNvPr id="207" name="Google Shape;207;p11"/>
          <p:cNvSpPr txBox="1"/>
          <p:nvPr>
            <p:ph idx="1" type="body"/>
          </p:nvPr>
        </p:nvSpPr>
        <p:spPr>
          <a:xfrm>
            <a:off x="311700" y="1536633"/>
            <a:ext cx="3999900" cy="4555200"/>
          </a:xfrm>
          <a:prstGeom prst="rect">
            <a:avLst/>
          </a:prstGeom>
          <a:noFill/>
          <a:ln>
            <a:noFill/>
          </a:ln>
        </p:spPr>
        <p:txBody>
          <a:bodyPr anchorCtr="0" anchor="ctr" bIns="91425" lIns="91425" spcFirstLastPara="1" rIns="91425" wrap="square" tIns="91425">
            <a:noAutofit/>
          </a:bodyPr>
          <a:lstStyle/>
          <a:p>
            <a:pPr indent="-381000" lvl="0" marL="457200" rtl="0" algn="l">
              <a:lnSpc>
                <a:spcPct val="100000"/>
              </a:lnSpc>
              <a:spcBef>
                <a:spcPts val="0"/>
              </a:spcBef>
              <a:spcAft>
                <a:spcPts val="0"/>
              </a:spcAft>
              <a:buClr>
                <a:schemeClr val="lt1"/>
              </a:buClr>
              <a:buSzPts val="2400"/>
              <a:buFont typeface="Calibri"/>
              <a:buChar char="●"/>
            </a:pPr>
            <a:r>
              <a:rPr lang="en-GB" sz="2400">
                <a:solidFill>
                  <a:schemeClr val="lt1"/>
                </a:solidFill>
                <a:highlight>
                  <a:schemeClr val="dk1"/>
                </a:highlight>
                <a:latin typeface="Calibri"/>
                <a:ea typeface="Calibri"/>
                <a:cs typeface="Calibri"/>
                <a:sym typeface="Calibri"/>
              </a:rPr>
              <a:t>A theory or system of social organization in which all property is owned by the community and each person contributes and receives according to their ability and needs.</a:t>
            </a:r>
            <a:endParaRPr/>
          </a:p>
        </p:txBody>
      </p:sp>
      <p:sp>
        <p:nvSpPr>
          <p:cNvPr id="208" name="Google Shape;208;p11"/>
          <p:cNvSpPr txBox="1"/>
          <p:nvPr>
            <p:ph idx="2" type="body"/>
          </p:nvPr>
        </p:nvSpPr>
        <p:spPr>
          <a:xfrm>
            <a:off x="4832400" y="1536633"/>
            <a:ext cx="3999900" cy="455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400"/>
              <a:buNone/>
            </a:pPr>
            <a:r>
              <a:t/>
            </a:r>
            <a:endParaRPr/>
          </a:p>
        </p:txBody>
      </p:sp>
      <p:pic>
        <p:nvPicPr>
          <p:cNvPr id="209" name="Google Shape;209;p11"/>
          <p:cNvPicPr preferRelativeResize="0"/>
          <p:nvPr/>
        </p:nvPicPr>
        <p:blipFill rotWithShape="1">
          <a:blip r:embed="rId3">
            <a:alphaModFix/>
          </a:blip>
          <a:srcRect b="0" l="0" r="0" t="0"/>
          <a:stretch/>
        </p:blipFill>
        <p:spPr>
          <a:xfrm>
            <a:off x="4832400" y="1536633"/>
            <a:ext cx="3999900" cy="4555200"/>
          </a:xfrm>
          <a:prstGeom prst="rect">
            <a:avLst/>
          </a:prstGeom>
          <a:noFill/>
          <a:ln>
            <a:noFill/>
          </a:ln>
        </p:spPr>
      </p:pic>
      <p:sp>
        <p:nvSpPr>
          <p:cNvPr id="210" name="Google Shape;210;p11"/>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12"/>
          <p:cNvSpPr txBox="1"/>
          <p:nvPr>
            <p:ph type="title"/>
          </p:nvPr>
        </p:nvSpPr>
        <p:spPr>
          <a:xfrm>
            <a:off x="311700" y="593375"/>
            <a:ext cx="3476100" cy="763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t/>
            </a:r>
            <a:endParaRPr/>
          </a:p>
        </p:txBody>
      </p:sp>
      <p:sp>
        <p:nvSpPr>
          <p:cNvPr id="217" name="Google Shape;217;p12"/>
          <p:cNvSpPr txBox="1"/>
          <p:nvPr>
            <p:ph idx="1" type="body"/>
          </p:nvPr>
        </p:nvSpPr>
        <p:spPr>
          <a:xfrm>
            <a:off x="311700" y="2697483"/>
            <a:ext cx="3999900" cy="45552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highlight>
                  <a:schemeClr val="dk1"/>
                </a:highlight>
                <a:latin typeface="Calibri"/>
                <a:ea typeface="Calibri"/>
                <a:cs typeface="Calibri"/>
                <a:sym typeface="Calibri"/>
              </a:rPr>
              <a:t>Everyone gets the same chance.</a:t>
            </a:r>
            <a:endParaRPr sz="2400">
              <a:solidFill>
                <a:srgbClr val="FFFFFF"/>
              </a:solidFill>
              <a:highlight>
                <a:schemeClr val="dk1"/>
              </a:highlight>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highlight>
                  <a:schemeClr val="dk1"/>
                </a:highlight>
                <a:latin typeface="Calibri"/>
                <a:ea typeface="Calibri"/>
                <a:cs typeface="Calibri"/>
                <a:sym typeface="Calibri"/>
              </a:rPr>
              <a:t>Almost everyone is employed.</a:t>
            </a:r>
            <a:endParaRPr sz="2400">
              <a:solidFill>
                <a:srgbClr val="FFFFFF"/>
              </a:solidFill>
              <a:highlight>
                <a:schemeClr val="dk1"/>
              </a:highlight>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highlight>
                  <a:schemeClr val="dk1"/>
                </a:highlight>
                <a:latin typeface="Calibri"/>
                <a:ea typeface="Calibri"/>
                <a:cs typeface="Calibri"/>
                <a:sym typeface="Calibri"/>
              </a:rPr>
              <a:t>Almost everyone is educated. </a:t>
            </a:r>
            <a:endParaRPr sz="2400">
              <a:solidFill>
                <a:srgbClr val="FFFFFF"/>
              </a:solidFill>
              <a:highlight>
                <a:schemeClr val="dk1"/>
              </a:highlight>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1100">
              <a:solidFill>
                <a:schemeClr val="dk1"/>
              </a:solidFill>
            </a:endParaRPr>
          </a:p>
          <a:p>
            <a:pPr indent="0" lvl="0" marL="0" rtl="0" algn="l">
              <a:lnSpc>
                <a:spcPct val="115000"/>
              </a:lnSpc>
              <a:spcBef>
                <a:spcPts val="0"/>
              </a:spcBef>
              <a:spcAft>
                <a:spcPts val="0"/>
              </a:spcAft>
              <a:buSzPts val="1400"/>
              <a:buNone/>
            </a:pPr>
            <a:r>
              <a:t/>
            </a:r>
            <a:endParaRPr/>
          </a:p>
        </p:txBody>
      </p:sp>
      <p:sp>
        <p:nvSpPr>
          <p:cNvPr id="218" name="Google Shape;218;p12"/>
          <p:cNvSpPr txBox="1"/>
          <p:nvPr>
            <p:ph idx="2" type="body"/>
          </p:nvPr>
        </p:nvSpPr>
        <p:spPr>
          <a:xfrm>
            <a:off x="4796700" y="2608208"/>
            <a:ext cx="3999900" cy="4555200"/>
          </a:xfrm>
          <a:prstGeom prst="rect">
            <a:avLst/>
          </a:prstGeom>
          <a:noFill/>
          <a:ln>
            <a:noFill/>
          </a:ln>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chemeClr val="lt1"/>
              </a:buClr>
              <a:buSzPts val="2400"/>
              <a:buFont typeface="Calibri"/>
              <a:buChar char="●"/>
            </a:pPr>
            <a:r>
              <a:rPr lang="en-GB" sz="2400">
                <a:solidFill>
                  <a:schemeClr val="lt1"/>
                </a:solidFill>
                <a:highlight>
                  <a:schemeClr val="dk1"/>
                </a:highlight>
                <a:latin typeface="Calibri"/>
                <a:ea typeface="Calibri"/>
                <a:cs typeface="Calibri"/>
                <a:sym typeface="Calibri"/>
              </a:rPr>
              <a:t>Individual rights are restricted.</a:t>
            </a:r>
            <a:endParaRPr sz="2400">
              <a:solidFill>
                <a:schemeClr val="lt1"/>
              </a:solidFill>
              <a:highlight>
                <a:schemeClr val="dk1"/>
              </a:highlight>
              <a:latin typeface="Calibri"/>
              <a:ea typeface="Calibri"/>
              <a:cs typeface="Calibri"/>
              <a:sym typeface="Calibri"/>
            </a:endParaRPr>
          </a:p>
          <a:p>
            <a:pPr indent="-381000" lvl="0" marL="457200" rtl="0" algn="l">
              <a:lnSpc>
                <a:spcPct val="100000"/>
              </a:lnSpc>
              <a:spcBef>
                <a:spcPts val="0"/>
              </a:spcBef>
              <a:spcAft>
                <a:spcPts val="0"/>
              </a:spcAft>
              <a:buClr>
                <a:schemeClr val="lt1"/>
              </a:buClr>
              <a:buSzPts val="2400"/>
              <a:buFont typeface="Calibri"/>
              <a:buChar char="●"/>
            </a:pPr>
            <a:r>
              <a:rPr lang="en-GB" sz="2400">
                <a:solidFill>
                  <a:schemeClr val="lt1"/>
                </a:solidFill>
                <a:highlight>
                  <a:schemeClr val="dk1"/>
                </a:highlight>
                <a:latin typeface="Calibri"/>
                <a:ea typeface="Calibri"/>
                <a:cs typeface="Calibri"/>
                <a:sym typeface="Calibri"/>
              </a:rPr>
              <a:t>There is no unauthorized opposition. </a:t>
            </a:r>
            <a:endParaRPr sz="2400">
              <a:solidFill>
                <a:schemeClr val="lt1"/>
              </a:solidFill>
              <a:highlight>
                <a:schemeClr val="dk1"/>
              </a:highlight>
              <a:latin typeface="Calibri"/>
              <a:ea typeface="Calibri"/>
              <a:cs typeface="Calibri"/>
              <a:sym typeface="Calibri"/>
            </a:endParaRPr>
          </a:p>
          <a:p>
            <a:pPr indent="-381000" lvl="0" marL="457200" rtl="0" algn="l">
              <a:lnSpc>
                <a:spcPct val="100000"/>
              </a:lnSpc>
              <a:spcBef>
                <a:spcPts val="0"/>
              </a:spcBef>
              <a:spcAft>
                <a:spcPts val="0"/>
              </a:spcAft>
              <a:buClr>
                <a:schemeClr val="lt1"/>
              </a:buClr>
              <a:buSzPts val="2400"/>
              <a:buFont typeface="Calibri"/>
              <a:buChar char="●"/>
            </a:pPr>
            <a:r>
              <a:rPr lang="en-GB" sz="2400">
                <a:solidFill>
                  <a:schemeClr val="lt1"/>
                </a:solidFill>
                <a:highlight>
                  <a:schemeClr val="dk1"/>
                </a:highlight>
                <a:latin typeface="Calibri"/>
                <a:ea typeface="Calibri"/>
                <a:cs typeface="Calibri"/>
                <a:sym typeface="Calibri"/>
              </a:rPr>
              <a:t>People are kept in ignorance. </a:t>
            </a:r>
            <a:endParaRPr sz="2400">
              <a:solidFill>
                <a:schemeClr val="lt1"/>
              </a:solidFill>
              <a:highlight>
                <a:schemeClr val="dk1"/>
              </a:highlight>
              <a:latin typeface="Calibri"/>
              <a:ea typeface="Calibri"/>
              <a:cs typeface="Calibri"/>
              <a:sym typeface="Calibri"/>
            </a:endParaRPr>
          </a:p>
          <a:p>
            <a:pPr indent="-381000" lvl="0" marL="457200" rtl="0" algn="l">
              <a:lnSpc>
                <a:spcPct val="100000"/>
              </a:lnSpc>
              <a:spcBef>
                <a:spcPts val="0"/>
              </a:spcBef>
              <a:spcAft>
                <a:spcPts val="0"/>
              </a:spcAft>
              <a:buClr>
                <a:schemeClr val="lt1"/>
              </a:buClr>
              <a:buSzPts val="2400"/>
              <a:buFont typeface="Calibri"/>
              <a:buChar char="●"/>
            </a:pPr>
            <a:r>
              <a:rPr lang="en-GB" sz="2400">
                <a:solidFill>
                  <a:schemeClr val="lt1"/>
                </a:solidFill>
                <a:highlight>
                  <a:schemeClr val="dk1"/>
                </a:highlight>
                <a:latin typeface="Calibri"/>
                <a:ea typeface="Calibri"/>
                <a:cs typeface="Calibri"/>
                <a:sym typeface="Calibri"/>
              </a:rPr>
              <a:t>Earning is limited. </a:t>
            </a:r>
            <a:endParaRPr sz="2400">
              <a:solidFill>
                <a:schemeClr val="lt1"/>
              </a:solidFill>
              <a:highlight>
                <a:schemeClr val="dk1"/>
              </a:highlight>
              <a:latin typeface="Calibri"/>
              <a:ea typeface="Calibri"/>
              <a:cs typeface="Calibri"/>
              <a:sym typeface="Calibri"/>
            </a:endParaRPr>
          </a:p>
          <a:p>
            <a:pPr indent="0" lvl="0" marL="0" rtl="0" algn="l">
              <a:lnSpc>
                <a:spcPct val="115000"/>
              </a:lnSpc>
              <a:spcBef>
                <a:spcPts val="0"/>
              </a:spcBef>
              <a:spcAft>
                <a:spcPts val="0"/>
              </a:spcAft>
              <a:buSzPts val="1400"/>
              <a:buNone/>
            </a:pPr>
            <a:r>
              <a:t/>
            </a:r>
            <a:endParaRPr/>
          </a:p>
        </p:txBody>
      </p:sp>
      <p:sp>
        <p:nvSpPr>
          <p:cNvPr id="219" name="Google Shape;219;p12"/>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GB"/>
              <a:t>‹#›</a:t>
            </a:fld>
            <a:endParaRPr/>
          </a:p>
        </p:txBody>
      </p:sp>
      <p:sp>
        <p:nvSpPr>
          <p:cNvPr id="220" name="Google Shape;220;p12"/>
          <p:cNvSpPr txBox="1"/>
          <p:nvPr>
            <p:ph idx="4294967295" type="subTitle"/>
          </p:nvPr>
        </p:nvSpPr>
        <p:spPr>
          <a:xfrm>
            <a:off x="395100" y="1232300"/>
            <a:ext cx="3553200" cy="1085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2"/>
              </a:buClr>
              <a:buSzPts val="2800"/>
              <a:buFont typeface="Arial"/>
              <a:buNone/>
            </a:pPr>
            <a:r>
              <a:rPr b="0" i="0" lang="en-GB" sz="4000" u="none" cap="none" strike="noStrike">
                <a:solidFill>
                  <a:srgbClr val="FFFF00"/>
                </a:solidFill>
                <a:latin typeface="Times New Roman"/>
                <a:ea typeface="Times New Roman"/>
                <a:cs typeface="Times New Roman"/>
                <a:sym typeface="Times New Roman"/>
              </a:rPr>
              <a:t>PROS                 </a:t>
            </a:r>
            <a:endParaRPr b="0" i="0" sz="4000" u="none" cap="none" strike="noStrike">
              <a:solidFill>
                <a:srgbClr val="FFFF00"/>
              </a:solidFill>
              <a:latin typeface="Times New Roman"/>
              <a:ea typeface="Times New Roman"/>
              <a:cs typeface="Times New Roman"/>
              <a:sym typeface="Times New Roman"/>
            </a:endParaRPr>
          </a:p>
        </p:txBody>
      </p:sp>
      <p:sp>
        <p:nvSpPr>
          <p:cNvPr id="221" name="Google Shape;221;p12"/>
          <p:cNvSpPr txBox="1"/>
          <p:nvPr/>
        </p:nvSpPr>
        <p:spPr>
          <a:xfrm>
            <a:off x="4796700" y="1279250"/>
            <a:ext cx="2857500" cy="991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5200"/>
              <a:buFont typeface="Arial"/>
              <a:buNone/>
            </a:pPr>
            <a:r>
              <a:rPr b="0" i="0" lang="en-GB" sz="4000" u="none" cap="none" strike="noStrike">
                <a:solidFill>
                  <a:srgbClr val="FFFF00"/>
                </a:solidFill>
                <a:highlight>
                  <a:schemeClr val="dk1"/>
                </a:highlight>
                <a:latin typeface="Times New Roman"/>
                <a:ea typeface="Times New Roman"/>
                <a:cs typeface="Times New Roman"/>
                <a:sym typeface="Times New Roman"/>
              </a:rPr>
              <a:t>CONS</a:t>
            </a:r>
            <a:endParaRPr b="0" i="0" sz="4000" u="none" cap="none" strike="noStrike">
              <a:solidFill>
                <a:srgbClr val="FFFF00"/>
              </a:solidFill>
              <a:highlight>
                <a:schemeClr val="dk1"/>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26" name="Shape 226"/>
        <p:cNvGrpSpPr/>
        <p:nvPr/>
      </p:nvGrpSpPr>
      <p:grpSpPr>
        <a:xfrm>
          <a:off x="0" y="0"/>
          <a:ext cx="0" cy="0"/>
          <a:chOff x="0" y="0"/>
          <a:chExt cx="0" cy="0"/>
        </a:xfrm>
      </p:grpSpPr>
      <p:sp>
        <p:nvSpPr>
          <p:cNvPr id="227" name="Google Shape;227;p13"/>
          <p:cNvSpPr txBox="1"/>
          <p:nvPr>
            <p:ph type="title"/>
          </p:nvPr>
        </p:nvSpPr>
        <p:spPr>
          <a:xfrm>
            <a:off x="311700" y="370702"/>
            <a:ext cx="8520600" cy="986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sz="4000">
                <a:solidFill>
                  <a:schemeClr val="accent6"/>
                </a:solidFill>
                <a:latin typeface="Times New Roman"/>
                <a:ea typeface="Times New Roman"/>
                <a:cs typeface="Times New Roman"/>
                <a:sym typeface="Times New Roman"/>
              </a:rPr>
              <a:t>The Deng Era</a:t>
            </a:r>
            <a:endParaRPr/>
          </a:p>
        </p:txBody>
      </p:sp>
      <p:sp>
        <p:nvSpPr>
          <p:cNvPr id="228" name="Google Shape;228;p13"/>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GB"/>
              <a:t>‹#›</a:t>
            </a:fld>
            <a:endParaRPr/>
          </a:p>
        </p:txBody>
      </p:sp>
      <p:sp>
        <p:nvSpPr>
          <p:cNvPr id="229" name="Google Shape;229;p13"/>
          <p:cNvSpPr txBox="1"/>
          <p:nvPr/>
        </p:nvSpPr>
        <p:spPr>
          <a:xfrm>
            <a:off x="1400425" y="6217625"/>
            <a:ext cx="3439200" cy="8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13"/>
          <p:cNvSpPr txBox="1"/>
          <p:nvPr/>
        </p:nvSpPr>
        <p:spPr>
          <a:xfrm>
            <a:off x="1318050" y="5993025"/>
            <a:ext cx="6693300" cy="524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31" name="Google Shape;231;p13"/>
          <p:cNvSpPr txBox="1"/>
          <p:nvPr>
            <p:ph idx="1" type="body"/>
          </p:nvPr>
        </p:nvSpPr>
        <p:spPr>
          <a:xfrm>
            <a:off x="311700" y="1584600"/>
            <a:ext cx="8520600" cy="4405200"/>
          </a:xfrm>
          <a:prstGeom prst="rect">
            <a:avLst/>
          </a:prstGeom>
          <a:noFill/>
          <a:ln>
            <a:noFill/>
          </a:ln>
        </p:spPr>
        <p:txBody>
          <a:bodyPr anchorCtr="0" anchor="t" bIns="91425" lIns="91425" spcFirstLastPara="1" rIns="91425" wrap="square" tIns="91425">
            <a:noAutofit/>
          </a:bodyPr>
          <a:lstStyle/>
          <a:p>
            <a:pPr indent="-203200" lvl="0" marL="2286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Several economic reforms were introduced in </a:t>
            </a:r>
            <a:r>
              <a:rPr lang="en-GB" sz="2400">
                <a:solidFill>
                  <a:srgbClr val="FFFF00"/>
                </a:solidFill>
                <a:latin typeface="Calibri"/>
                <a:ea typeface="Calibri"/>
                <a:cs typeface="Calibri"/>
                <a:sym typeface="Calibri"/>
              </a:rPr>
              <a:t>1979</a:t>
            </a:r>
            <a:r>
              <a:rPr lang="en-GB"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a:p>
            <a:pPr indent="-203200" lvl="0" marL="2286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The program of </a:t>
            </a:r>
            <a:r>
              <a:rPr lang="en-GB" sz="2400" u="sng">
                <a:solidFill>
                  <a:srgbClr val="FFFF00"/>
                </a:solidFill>
                <a:latin typeface="Calibri"/>
                <a:ea typeface="Calibri"/>
                <a:cs typeface="Calibri"/>
                <a:sym typeface="Calibri"/>
                <a:hlinkClick r:id="rId3"/>
              </a:rPr>
              <a:t>economic reforms</a:t>
            </a:r>
            <a:r>
              <a:rPr lang="en-GB" sz="2400">
                <a:solidFill>
                  <a:schemeClr val="dk1"/>
                </a:solidFill>
                <a:latin typeface="Calibri"/>
                <a:ea typeface="Calibri"/>
                <a:cs typeface="Calibri"/>
                <a:sym typeface="Calibri"/>
              </a:rPr>
              <a:t> termed "</a:t>
            </a:r>
            <a:r>
              <a:rPr lang="en-GB" sz="2400" u="sng">
                <a:solidFill>
                  <a:srgbClr val="FFFF00"/>
                </a:solidFill>
                <a:latin typeface="Calibri"/>
                <a:ea typeface="Calibri"/>
                <a:cs typeface="Calibri"/>
                <a:sym typeface="Calibri"/>
                <a:hlinkClick r:id="rId4"/>
              </a:rPr>
              <a:t>Socialism with Chinese characteristics</a:t>
            </a:r>
            <a:r>
              <a:rPr lang="en-GB" sz="2400">
                <a:solidFill>
                  <a:schemeClr val="dk1"/>
                </a:solidFill>
                <a:latin typeface="Calibri"/>
                <a:ea typeface="Calibri"/>
                <a:cs typeface="Calibri"/>
                <a:sym typeface="Calibri"/>
              </a:rPr>
              <a:t>" and "</a:t>
            </a:r>
            <a:r>
              <a:rPr lang="en-GB" sz="2400" u="sng">
                <a:solidFill>
                  <a:srgbClr val="FFFF00"/>
                </a:solidFill>
                <a:latin typeface="Calibri"/>
                <a:ea typeface="Calibri"/>
                <a:cs typeface="Calibri"/>
                <a:sym typeface="Calibri"/>
                <a:hlinkClick r:id="rId5"/>
              </a:rPr>
              <a:t>socialist market economy</a:t>
            </a:r>
            <a:r>
              <a:rPr lang="en-GB" sz="2400">
                <a:solidFill>
                  <a:schemeClr val="dk1"/>
                </a:solidFill>
                <a:latin typeface="Calibri"/>
                <a:ea typeface="Calibri"/>
                <a:cs typeface="Calibri"/>
                <a:sym typeface="Calibri"/>
              </a:rPr>
              <a:t>" in the </a:t>
            </a:r>
            <a:r>
              <a:rPr lang="en-GB" sz="2400" u="sng">
                <a:solidFill>
                  <a:schemeClr val="dk1"/>
                </a:solidFill>
                <a:latin typeface="Calibri"/>
                <a:ea typeface="Calibri"/>
                <a:cs typeface="Calibri"/>
                <a:sym typeface="Calibri"/>
                <a:hlinkClick r:id="rId6"/>
              </a:rPr>
              <a:t>People's Republic of China</a:t>
            </a:r>
            <a:r>
              <a:rPr lang="en-GB"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a:p>
            <a:pPr indent="-203200" lvl="0" marL="228600" rtl="0" algn="l">
              <a:lnSpc>
                <a:spcPct val="115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Often referred to as the opening  of Chinese markets.</a:t>
            </a:r>
            <a:endParaRPr sz="2400">
              <a:solidFill>
                <a:schemeClr val="dk1"/>
              </a:solidFill>
              <a:latin typeface="Calibri"/>
              <a:ea typeface="Calibri"/>
              <a:cs typeface="Calibri"/>
              <a:sym typeface="Calibri"/>
            </a:endParaRPr>
          </a:p>
          <a:p>
            <a:pPr indent="-203200" lvl="0" marL="228600" rtl="0" algn="l">
              <a:lnSpc>
                <a:spcPct val="115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Resulted in rapid development of China with double digit growth  for 3 decades.</a:t>
            </a:r>
            <a:endParaRPr sz="2400">
              <a:solidFill>
                <a:schemeClr val="dk1"/>
              </a:solidFill>
              <a:latin typeface="Calibri"/>
              <a:ea typeface="Calibri"/>
              <a:cs typeface="Calibri"/>
              <a:sym typeface="Calibri"/>
            </a:endParaRPr>
          </a:p>
          <a:p>
            <a:pPr indent="-203200" lvl="0" marL="228600" rtl="0" algn="l">
              <a:lnSpc>
                <a:spcPct val="115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Ultimately, converted into manufacturing hub and the concept of Special Economic  Zones was introduced.</a:t>
            </a:r>
            <a:endParaRPr sz="2400">
              <a:solidFill>
                <a:schemeClr val="dk1"/>
              </a:solidFill>
              <a:latin typeface="Calibri"/>
              <a:ea typeface="Calibri"/>
              <a:cs typeface="Calibri"/>
              <a:sym typeface="Calibri"/>
            </a:endParaRPr>
          </a:p>
          <a:p>
            <a:pPr indent="0" lvl="0" marL="0" rtl="0" algn="l">
              <a:lnSpc>
                <a:spcPct val="115000"/>
              </a:lnSpc>
              <a:spcBef>
                <a:spcPts val="0"/>
              </a:spcBef>
              <a:spcAft>
                <a:spcPts val="1600"/>
              </a:spcAft>
              <a:buSzPts val="1800"/>
              <a:buNone/>
            </a:pPr>
            <a:r>
              <a:t/>
            </a:r>
            <a:endParaRPr sz="24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36" name="Shape 236"/>
        <p:cNvGrpSpPr/>
        <p:nvPr/>
      </p:nvGrpSpPr>
      <p:grpSpPr>
        <a:xfrm>
          <a:off x="0" y="0"/>
          <a:ext cx="0" cy="0"/>
          <a:chOff x="0" y="0"/>
          <a:chExt cx="0" cy="0"/>
        </a:xfrm>
      </p:grpSpPr>
      <p:sp>
        <p:nvSpPr>
          <p:cNvPr id="237" name="Google Shape;237;p14"/>
          <p:cNvSpPr txBox="1"/>
          <p:nvPr>
            <p:ph type="ctrTitle"/>
          </p:nvPr>
        </p:nvSpPr>
        <p:spPr>
          <a:xfrm>
            <a:off x="152400" y="113024"/>
            <a:ext cx="8520600" cy="914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GB" sz="4000">
                <a:solidFill>
                  <a:srgbClr val="FFFF00"/>
                </a:solidFill>
                <a:latin typeface="Times New Roman"/>
                <a:ea typeface="Times New Roman"/>
                <a:cs typeface="Times New Roman"/>
                <a:sym typeface="Times New Roman"/>
              </a:rPr>
              <a:t>GDP of China</a:t>
            </a:r>
            <a:endParaRPr sz="4000">
              <a:solidFill>
                <a:srgbClr val="FFFF00"/>
              </a:solidFill>
              <a:latin typeface="Times New Roman"/>
              <a:ea typeface="Times New Roman"/>
              <a:cs typeface="Times New Roman"/>
              <a:sym typeface="Times New Roman"/>
            </a:endParaRPr>
          </a:p>
        </p:txBody>
      </p:sp>
      <p:pic>
        <p:nvPicPr>
          <p:cNvPr id="238" name="Google Shape;238;p14"/>
          <p:cNvPicPr preferRelativeResize="0"/>
          <p:nvPr/>
        </p:nvPicPr>
        <p:blipFill rotWithShape="1">
          <a:blip r:embed="rId3">
            <a:alphaModFix/>
          </a:blip>
          <a:srcRect b="0" l="0" r="0" t="0"/>
          <a:stretch/>
        </p:blipFill>
        <p:spPr>
          <a:xfrm>
            <a:off x="766763" y="1233424"/>
            <a:ext cx="7610475" cy="4752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43" name="Shape 243"/>
        <p:cNvGrpSpPr/>
        <p:nvPr/>
      </p:nvGrpSpPr>
      <p:grpSpPr>
        <a:xfrm>
          <a:off x="0" y="0"/>
          <a:ext cx="0" cy="0"/>
          <a:chOff x="0" y="0"/>
          <a:chExt cx="0" cy="0"/>
        </a:xfrm>
      </p:grpSpPr>
      <p:sp>
        <p:nvSpPr>
          <p:cNvPr id="244" name="Google Shape;244;p15"/>
          <p:cNvSpPr txBox="1"/>
          <p:nvPr>
            <p:ph idx="1" type="subTitle"/>
          </p:nvPr>
        </p:nvSpPr>
        <p:spPr>
          <a:xfrm>
            <a:off x="87600" y="2062775"/>
            <a:ext cx="4484400" cy="4419900"/>
          </a:xfrm>
          <a:prstGeom prst="rect">
            <a:avLst/>
          </a:prstGeom>
          <a:noFill/>
          <a:ln>
            <a:noFill/>
          </a:ln>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Established across the country in 1980.</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chemeClr val="dk1"/>
                </a:solidFill>
                <a:latin typeface="Calibri"/>
                <a:ea typeface="Calibri"/>
                <a:cs typeface="Calibri"/>
                <a:sym typeface="Calibri"/>
              </a:rPr>
              <a:t>Aim was to </a:t>
            </a:r>
            <a:r>
              <a:rPr lang="en-GB" sz="2400">
                <a:solidFill>
                  <a:srgbClr val="FFFF00"/>
                </a:solidFill>
                <a:latin typeface="Calibri"/>
                <a:ea typeface="Calibri"/>
                <a:cs typeface="Calibri"/>
                <a:sym typeface="Calibri"/>
              </a:rPr>
              <a:t>reduce the growth rate of China’s enormous population.</a:t>
            </a:r>
            <a:endParaRPr sz="2400">
              <a:solidFill>
                <a:srgbClr val="FFFF00"/>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The fertility rate dropped from </a:t>
            </a:r>
            <a:r>
              <a:rPr lang="en-GB" sz="2400">
                <a:solidFill>
                  <a:srgbClr val="FFFF00"/>
                </a:solidFill>
                <a:latin typeface="Calibri"/>
                <a:ea typeface="Calibri"/>
                <a:cs typeface="Calibri"/>
                <a:sym typeface="Calibri"/>
              </a:rPr>
              <a:t>2.81</a:t>
            </a:r>
            <a:r>
              <a:rPr lang="en-GB" sz="2400">
                <a:solidFill>
                  <a:srgbClr val="FFFFFF"/>
                </a:solidFill>
                <a:latin typeface="Calibri"/>
                <a:ea typeface="Calibri"/>
                <a:cs typeface="Calibri"/>
                <a:sym typeface="Calibri"/>
              </a:rPr>
              <a:t> in 1979 to </a:t>
            </a:r>
            <a:r>
              <a:rPr lang="en-GB" sz="2400">
                <a:solidFill>
                  <a:srgbClr val="FFFF00"/>
                </a:solidFill>
                <a:latin typeface="Calibri"/>
                <a:ea typeface="Calibri"/>
                <a:cs typeface="Calibri"/>
                <a:sym typeface="Calibri"/>
              </a:rPr>
              <a:t>1.51</a:t>
            </a:r>
            <a:r>
              <a:rPr lang="en-GB" sz="2400">
                <a:solidFill>
                  <a:srgbClr val="FFFFFF"/>
                </a:solidFill>
                <a:latin typeface="Calibri"/>
                <a:ea typeface="Calibri"/>
                <a:cs typeface="Calibri"/>
                <a:sym typeface="Calibri"/>
              </a:rPr>
              <a:t> in 2000.</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Began losing its greatest asset: </a:t>
            </a:r>
            <a:r>
              <a:rPr lang="en-GB" sz="2400">
                <a:solidFill>
                  <a:srgbClr val="FFFF00"/>
                </a:solidFill>
                <a:latin typeface="Calibri"/>
                <a:ea typeface="Calibri"/>
                <a:cs typeface="Calibri"/>
                <a:sym typeface="Calibri"/>
              </a:rPr>
              <a:t>cheap labor force</a:t>
            </a:r>
            <a:endParaRPr sz="2400">
              <a:solidFill>
                <a:srgbClr val="FFFF00"/>
              </a:solidFill>
              <a:latin typeface="Calibri"/>
              <a:ea typeface="Calibri"/>
              <a:cs typeface="Calibri"/>
              <a:sym typeface="Calibri"/>
            </a:endParaRPr>
          </a:p>
        </p:txBody>
      </p:sp>
      <p:sp>
        <p:nvSpPr>
          <p:cNvPr id="245" name="Google Shape;245;p15"/>
          <p:cNvSpPr txBox="1"/>
          <p:nvPr>
            <p:ph type="ctrTitle"/>
          </p:nvPr>
        </p:nvSpPr>
        <p:spPr>
          <a:xfrm>
            <a:off x="311700" y="290520"/>
            <a:ext cx="8520600" cy="1056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GB" sz="4000">
                <a:solidFill>
                  <a:srgbClr val="FFFF00"/>
                </a:solidFill>
                <a:latin typeface="Times New Roman"/>
                <a:ea typeface="Times New Roman"/>
                <a:cs typeface="Times New Roman"/>
                <a:sym typeface="Times New Roman"/>
              </a:rPr>
              <a:t>One Child Policy</a:t>
            </a:r>
            <a:endParaRPr sz="4000">
              <a:solidFill>
                <a:srgbClr val="FFFF00"/>
              </a:solidFill>
              <a:latin typeface="Times New Roman"/>
              <a:ea typeface="Times New Roman"/>
              <a:cs typeface="Times New Roman"/>
              <a:sym typeface="Times New Roman"/>
            </a:endParaRPr>
          </a:p>
        </p:txBody>
      </p:sp>
      <p:pic>
        <p:nvPicPr>
          <p:cNvPr id="246" name="Google Shape;246;p15"/>
          <p:cNvPicPr preferRelativeResize="0"/>
          <p:nvPr/>
        </p:nvPicPr>
        <p:blipFill rotWithShape="1">
          <a:blip r:embed="rId3">
            <a:alphaModFix/>
          </a:blip>
          <a:srcRect b="0" l="0" r="0" t="0"/>
          <a:stretch/>
        </p:blipFill>
        <p:spPr>
          <a:xfrm>
            <a:off x="4497625" y="2220769"/>
            <a:ext cx="4572000" cy="318541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51" name="Shape 251"/>
        <p:cNvGrpSpPr/>
        <p:nvPr/>
      </p:nvGrpSpPr>
      <p:grpSpPr>
        <a:xfrm>
          <a:off x="0" y="0"/>
          <a:ext cx="0" cy="0"/>
          <a:chOff x="0" y="0"/>
          <a:chExt cx="0" cy="0"/>
        </a:xfrm>
      </p:grpSpPr>
      <p:sp>
        <p:nvSpPr>
          <p:cNvPr id="252" name="Google Shape;252;p16"/>
          <p:cNvSpPr txBox="1"/>
          <p:nvPr>
            <p:ph type="ctrTitle"/>
          </p:nvPr>
        </p:nvSpPr>
        <p:spPr>
          <a:xfrm>
            <a:off x="311708" y="992767"/>
            <a:ext cx="8520600" cy="2736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t/>
            </a:r>
            <a:endParaRPr/>
          </a:p>
        </p:txBody>
      </p:sp>
      <p:sp>
        <p:nvSpPr>
          <p:cNvPr id="253" name="Google Shape;253;p16"/>
          <p:cNvSpPr txBox="1"/>
          <p:nvPr>
            <p:ph idx="1" type="subTitle"/>
          </p:nvPr>
        </p:nvSpPr>
        <p:spPr>
          <a:xfrm>
            <a:off x="311700" y="3778833"/>
            <a:ext cx="8520600" cy="1056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t/>
            </a:r>
            <a:endParaRPr/>
          </a:p>
        </p:txBody>
      </p:sp>
      <p:pic>
        <p:nvPicPr>
          <p:cNvPr id="254" name="Google Shape;254;p16"/>
          <p:cNvPicPr preferRelativeResize="0"/>
          <p:nvPr/>
        </p:nvPicPr>
        <p:blipFill rotWithShape="1">
          <a:blip r:embed="rId3">
            <a:alphaModFix/>
          </a:blip>
          <a:srcRect b="0" l="0" r="0" t="0"/>
          <a:stretch/>
        </p:blipFill>
        <p:spPr>
          <a:xfrm>
            <a:off x="232050" y="174014"/>
            <a:ext cx="8679900" cy="650997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59" name="Shape 259"/>
        <p:cNvGrpSpPr/>
        <p:nvPr/>
      </p:nvGrpSpPr>
      <p:grpSpPr>
        <a:xfrm>
          <a:off x="0" y="0"/>
          <a:ext cx="0" cy="0"/>
          <a:chOff x="0" y="0"/>
          <a:chExt cx="0" cy="0"/>
        </a:xfrm>
      </p:grpSpPr>
      <p:sp>
        <p:nvSpPr>
          <p:cNvPr id="260" name="Google Shape;260;p17"/>
          <p:cNvSpPr txBox="1"/>
          <p:nvPr>
            <p:ph idx="1" type="subTitle"/>
          </p:nvPr>
        </p:nvSpPr>
        <p:spPr>
          <a:xfrm>
            <a:off x="311700" y="2061900"/>
            <a:ext cx="8339100" cy="41238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took effect on July 1, 1986</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Aim: </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00"/>
                </a:solidFill>
                <a:latin typeface="Calibri"/>
                <a:ea typeface="Calibri"/>
                <a:cs typeface="Calibri"/>
                <a:sym typeface="Calibri"/>
              </a:rPr>
              <a:t>to eliminate illiteracy</a:t>
            </a:r>
            <a:r>
              <a:rPr lang="en-GB" sz="2400">
                <a:solidFill>
                  <a:srgbClr val="FFFFFF"/>
                </a:solidFill>
                <a:latin typeface="Calibri"/>
                <a:ea typeface="Calibri"/>
                <a:cs typeface="Calibri"/>
                <a:sym typeface="Calibri"/>
              </a:rPr>
              <a:t> </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00"/>
                </a:solidFill>
                <a:latin typeface="Calibri"/>
                <a:ea typeface="Calibri"/>
                <a:cs typeface="Calibri"/>
                <a:sym typeface="Calibri"/>
              </a:rPr>
              <a:t>to upgrade quality of life </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00"/>
                </a:solidFill>
                <a:latin typeface="Calibri"/>
                <a:ea typeface="Calibri"/>
                <a:cs typeface="Calibri"/>
                <a:sym typeface="Calibri"/>
              </a:rPr>
              <a:t>to eliminate poverty </a:t>
            </a:r>
            <a:r>
              <a:rPr lang="en-GB" sz="2400">
                <a:solidFill>
                  <a:srgbClr val="FFFFFF"/>
                </a:solidFill>
                <a:latin typeface="Calibri"/>
                <a:ea typeface="Calibri"/>
                <a:cs typeface="Calibri"/>
                <a:sym typeface="Calibri"/>
              </a:rPr>
              <a:t>and achieve sustainable social progress.</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resulted in developing </a:t>
            </a:r>
            <a:r>
              <a:rPr lang="en-GB" sz="2400">
                <a:solidFill>
                  <a:srgbClr val="FFFF00"/>
                </a:solidFill>
                <a:latin typeface="Calibri"/>
                <a:ea typeface="Calibri"/>
                <a:cs typeface="Calibri"/>
                <a:sym typeface="Calibri"/>
              </a:rPr>
              <a:t>strong human resources</a:t>
            </a:r>
            <a:r>
              <a:rPr lang="en-GB" sz="2400">
                <a:solidFill>
                  <a:srgbClr val="FFFFFF"/>
                </a:solidFill>
                <a:latin typeface="Calibri"/>
                <a:ea typeface="Calibri"/>
                <a:cs typeface="Calibri"/>
                <a:sym typeface="Calibri"/>
              </a:rPr>
              <a:t>.</a:t>
            </a:r>
            <a:endParaRPr sz="2400">
              <a:solidFill>
                <a:srgbClr val="FFFFFF"/>
              </a:solidFill>
              <a:latin typeface="Calibri"/>
              <a:ea typeface="Calibri"/>
              <a:cs typeface="Calibri"/>
              <a:sym typeface="Calibri"/>
            </a:endParaRPr>
          </a:p>
        </p:txBody>
      </p:sp>
      <p:sp>
        <p:nvSpPr>
          <p:cNvPr id="261" name="Google Shape;261;p17"/>
          <p:cNvSpPr txBox="1"/>
          <p:nvPr>
            <p:ph type="ctrTitle"/>
          </p:nvPr>
        </p:nvSpPr>
        <p:spPr>
          <a:xfrm>
            <a:off x="311700" y="559445"/>
            <a:ext cx="8520600" cy="1056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GB" sz="4000">
                <a:solidFill>
                  <a:srgbClr val="FFFF00"/>
                </a:solidFill>
                <a:latin typeface="Times New Roman"/>
                <a:ea typeface="Times New Roman"/>
                <a:cs typeface="Times New Roman"/>
                <a:sym typeface="Times New Roman"/>
              </a:rPr>
              <a:t>Nine-year compulsory Education</a:t>
            </a:r>
            <a:endParaRPr sz="4000">
              <a:solidFill>
                <a:srgbClr val="FFFF00"/>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66" name="Shape 266"/>
        <p:cNvGrpSpPr/>
        <p:nvPr/>
      </p:nvGrpSpPr>
      <p:grpSpPr>
        <a:xfrm>
          <a:off x="0" y="0"/>
          <a:ext cx="0" cy="0"/>
          <a:chOff x="0" y="0"/>
          <a:chExt cx="0" cy="0"/>
        </a:xfrm>
      </p:grpSpPr>
      <p:sp>
        <p:nvSpPr>
          <p:cNvPr id="267" name="Google Shape;267;p18"/>
          <p:cNvSpPr txBox="1"/>
          <p:nvPr>
            <p:ph type="ctrTitle"/>
          </p:nvPr>
        </p:nvSpPr>
        <p:spPr>
          <a:xfrm>
            <a:off x="311708" y="992767"/>
            <a:ext cx="8520600" cy="2736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t/>
            </a:r>
            <a:endParaRPr/>
          </a:p>
        </p:txBody>
      </p:sp>
      <p:sp>
        <p:nvSpPr>
          <p:cNvPr id="268" name="Google Shape;268;p18"/>
          <p:cNvSpPr txBox="1"/>
          <p:nvPr>
            <p:ph idx="1" type="subTitle"/>
          </p:nvPr>
        </p:nvSpPr>
        <p:spPr>
          <a:xfrm>
            <a:off x="311700" y="3778833"/>
            <a:ext cx="8520600" cy="1056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t/>
            </a:r>
            <a:endParaRPr/>
          </a:p>
        </p:txBody>
      </p:sp>
      <p:pic>
        <p:nvPicPr>
          <p:cNvPr id="269" name="Google Shape;269;p18"/>
          <p:cNvPicPr preferRelativeResize="0"/>
          <p:nvPr/>
        </p:nvPicPr>
        <p:blipFill rotWithShape="1">
          <a:blip r:embed="rId3">
            <a:alphaModFix/>
          </a:blip>
          <a:srcRect b="0" l="0" r="0" t="0"/>
          <a:stretch/>
        </p:blipFill>
        <p:spPr>
          <a:xfrm>
            <a:off x="158050" y="300312"/>
            <a:ext cx="8827900" cy="62573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74" name="Shape 274"/>
        <p:cNvGrpSpPr/>
        <p:nvPr/>
      </p:nvGrpSpPr>
      <p:grpSpPr>
        <a:xfrm>
          <a:off x="0" y="0"/>
          <a:ext cx="0" cy="0"/>
          <a:chOff x="0" y="0"/>
          <a:chExt cx="0" cy="0"/>
        </a:xfrm>
      </p:grpSpPr>
      <p:sp>
        <p:nvSpPr>
          <p:cNvPr id="275" name="Google Shape;275;p19"/>
          <p:cNvSpPr txBox="1"/>
          <p:nvPr>
            <p:ph type="ctrTitle"/>
          </p:nvPr>
        </p:nvSpPr>
        <p:spPr>
          <a:xfrm>
            <a:off x="311708" y="992767"/>
            <a:ext cx="8520600" cy="2736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t/>
            </a:r>
            <a:endParaRPr/>
          </a:p>
        </p:txBody>
      </p:sp>
      <p:sp>
        <p:nvSpPr>
          <p:cNvPr id="276" name="Google Shape;276;p19"/>
          <p:cNvSpPr txBox="1"/>
          <p:nvPr>
            <p:ph idx="1" type="subTitle"/>
          </p:nvPr>
        </p:nvSpPr>
        <p:spPr>
          <a:xfrm>
            <a:off x="311700" y="3778833"/>
            <a:ext cx="8520600" cy="1056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t/>
            </a:r>
            <a:endParaRPr/>
          </a:p>
        </p:txBody>
      </p:sp>
      <p:pic>
        <p:nvPicPr>
          <p:cNvPr id="277" name="Google Shape;277;p19"/>
          <p:cNvPicPr preferRelativeResize="0"/>
          <p:nvPr/>
        </p:nvPicPr>
        <p:blipFill rotWithShape="1">
          <a:blip r:embed="rId3">
            <a:alphaModFix/>
          </a:blip>
          <a:srcRect b="0" l="0" r="0" t="0"/>
          <a:stretch/>
        </p:blipFill>
        <p:spPr>
          <a:xfrm>
            <a:off x="152400" y="94525"/>
            <a:ext cx="8897800" cy="6611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26" name="Shape 126"/>
        <p:cNvGrpSpPr/>
        <p:nvPr/>
      </p:nvGrpSpPr>
      <p:grpSpPr>
        <a:xfrm>
          <a:off x="0" y="0"/>
          <a:ext cx="0" cy="0"/>
          <a:chOff x="0" y="0"/>
          <a:chExt cx="0" cy="0"/>
        </a:xfrm>
      </p:grpSpPr>
      <p:sp>
        <p:nvSpPr>
          <p:cNvPr id="127" name="Google Shape;127;p2"/>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2800"/>
              <a:buFont typeface="Arial"/>
              <a:buNone/>
            </a:pPr>
            <a:r>
              <a:rPr lang="en-GB" sz="4000">
                <a:solidFill>
                  <a:srgbClr val="FFFF00"/>
                </a:solidFill>
                <a:latin typeface="Times New Roman"/>
                <a:ea typeface="Times New Roman"/>
                <a:cs typeface="Times New Roman"/>
                <a:sym typeface="Times New Roman"/>
              </a:rPr>
              <a:t>Map of China</a:t>
            </a:r>
            <a:endParaRPr sz="4000">
              <a:solidFill>
                <a:srgbClr val="FFFF00"/>
              </a:solidFill>
              <a:latin typeface="Times New Roman"/>
              <a:ea typeface="Times New Roman"/>
              <a:cs typeface="Times New Roman"/>
              <a:sym typeface="Times New Roman"/>
            </a:endParaRPr>
          </a:p>
          <a:p>
            <a:pPr indent="0" lvl="0" marL="0" rtl="0" algn="ctr">
              <a:lnSpc>
                <a:spcPct val="100000"/>
              </a:lnSpc>
              <a:spcBef>
                <a:spcPts val="0"/>
              </a:spcBef>
              <a:spcAft>
                <a:spcPts val="0"/>
              </a:spcAft>
              <a:buClr>
                <a:srgbClr val="000000"/>
              </a:buClr>
              <a:buSzPts val="2800"/>
              <a:buFont typeface="Arial"/>
              <a:buNone/>
            </a:pPr>
            <a:r>
              <a:t/>
            </a:r>
            <a:endParaRPr sz="4000">
              <a:latin typeface="Times New Roman"/>
              <a:ea typeface="Times New Roman"/>
              <a:cs typeface="Times New Roman"/>
              <a:sym typeface="Times New Roman"/>
            </a:endParaRPr>
          </a:p>
          <a:p>
            <a:pPr indent="0" lvl="0" marL="0" rtl="0" algn="ctr">
              <a:lnSpc>
                <a:spcPct val="100000"/>
              </a:lnSpc>
              <a:spcBef>
                <a:spcPts val="0"/>
              </a:spcBef>
              <a:spcAft>
                <a:spcPts val="0"/>
              </a:spcAft>
              <a:buSzPts val="2800"/>
              <a:buNone/>
            </a:pPr>
            <a:r>
              <a:t/>
            </a:r>
            <a:endParaRPr/>
          </a:p>
        </p:txBody>
      </p:sp>
      <p:sp>
        <p:nvSpPr>
          <p:cNvPr id="128" name="Google Shape;128;p2"/>
          <p:cNvSpPr txBox="1"/>
          <p:nvPr>
            <p:ph idx="12" type="sldNum"/>
          </p:nvPr>
        </p:nvSpPr>
        <p:spPr>
          <a:xfrm>
            <a:off x="8093675" y="5978825"/>
            <a:ext cx="927600" cy="763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GB"/>
              <a:t>‹#›</a:t>
            </a:fld>
            <a:endParaRPr/>
          </a:p>
        </p:txBody>
      </p:sp>
      <p:pic>
        <p:nvPicPr>
          <p:cNvPr id="129" name="Google Shape;129;p2"/>
          <p:cNvPicPr preferRelativeResize="0"/>
          <p:nvPr/>
        </p:nvPicPr>
        <p:blipFill rotWithShape="1">
          <a:blip r:embed="rId3">
            <a:alphaModFix/>
          </a:blip>
          <a:srcRect b="0" l="0" r="0" t="5409"/>
          <a:stretch/>
        </p:blipFill>
        <p:spPr>
          <a:xfrm>
            <a:off x="546525" y="1521625"/>
            <a:ext cx="8050928" cy="488170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82" name="Shape 282"/>
        <p:cNvGrpSpPr/>
        <p:nvPr/>
      </p:nvGrpSpPr>
      <p:grpSpPr>
        <a:xfrm>
          <a:off x="0" y="0"/>
          <a:ext cx="0" cy="0"/>
          <a:chOff x="0" y="0"/>
          <a:chExt cx="0" cy="0"/>
        </a:xfrm>
      </p:grpSpPr>
      <p:sp>
        <p:nvSpPr>
          <p:cNvPr id="283" name="Google Shape;283;p20"/>
          <p:cNvSpPr txBox="1"/>
          <p:nvPr>
            <p:ph idx="1" type="subTitle"/>
          </p:nvPr>
        </p:nvSpPr>
        <p:spPr>
          <a:xfrm>
            <a:off x="311700" y="1916400"/>
            <a:ext cx="8313000" cy="49416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Law passed in 2007.</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Char char="●"/>
            </a:pPr>
            <a:r>
              <a:rPr lang="en-GB" sz="2400">
                <a:solidFill>
                  <a:srgbClr val="FFFF00"/>
                </a:solidFill>
                <a:latin typeface="Calibri"/>
                <a:ea typeface="Calibri"/>
                <a:cs typeface="Calibri"/>
                <a:sym typeface="Calibri"/>
              </a:rPr>
              <a:t>Ownership isn’t granted</a:t>
            </a:r>
            <a:r>
              <a:rPr lang="en-GB"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Increased family incomes</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A large number of workforce is exploited under this law.</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Separation from family members</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Workers are manipulated by state government as per their incentives in manufacturing plants.</a:t>
            </a:r>
            <a:endParaRPr sz="2400">
              <a:solidFill>
                <a:schemeClr val="dk1"/>
              </a:solidFill>
              <a:latin typeface="Calibri"/>
              <a:ea typeface="Calibri"/>
              <a:cs typeface="Calibri"/>
              <a:sym typeface="Calibri"/>
            </a:endParaRPr>
          </a:p>
          <a:p>
            <a:pPr indent="0" lvl="0" marL="457200" rtl="0" algn="l">
              <a:lnSpc>
                <a:spcPct val="115000"/>
              </a:lnSpc>
              <a:spcBef>
                <a:spcPts val="0"/>
              </a:spcBef>
              <a:spcAft>
                <a:spcPts val="0"/>
              </a:spcAft>
              <a:buSzPts val="2800"/>
              <a:buNone/>
            </a:pPr>
            <a:r>
              <a:t/>
            </a:r>
            <a:endParaRPr>
              <a:solidFill>
                <a:srgbClr val="FFFFFF"/>
              </a:solidFill>
              <a:latin typeface="Calibri"/>
              <a:ea typeface="Calibri"/>
              <a:cs typeface="Calibri"/>
              <a:sym typeface="Calibri"/>
            </a:endParaRPr>
          </a:p>
        </p:txBody>
      </p:sp>
      <p:sp>
        <p:nvSpPr>
          <p:cNvPr id="284" name="Google Shape;284;p20"/>
          <p:cNvSpPr txBox="1"/>
          <p:nvPr>
            <p:ph type="ctrTitle"/>
          </p:nvPr>
        </p:nvSpPr>
        <p:spPr>
          <a:xfrm>
            <a:off x="311700" y="290520"/>
            <a:ext cx="8520600" cy="1056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GB" sz="4000">
                <a:solidFill>
                  <a:srgbClr val="FFFF00"/>
                </a:solidFill>
                <a:latin typeface="Times New Roman"/>
                <a:ea typeface="Times New Roman"/>
                <a:cs typeface="Times New Roman"/>
                <a:sym typeface="Times New Roman"/>
              </a:rPr>
              <a:t>China Property Law</a:t>
            </a:r>
            <a:endParaRPr sz="4000">
              <a:solidFill>
                <a:srgbClr val="FFFF00"/>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89" name="Shape 289"/>
        <p:cNvGrpSpPr/>
        <p:nvPr/>
      </p:nvGrpSpPr>
      <p:grpSpPr>
        <a:xfrm>
          <a:off x="0" y="0"/>
          <a:ext cx="0" cy="0"/>
          <a:chOff x="0" y="0"/>
          <a:chExt cx="0" cy="0"/>
        </a:xfrm>
      </p:grpSpPr>
      <p:pic>
        <p:nvPicPr>
          <p:cNvPr id="290" name="Google Shape;290;p21"/>
          <p:cNvPicPr preferRelativeResize="0"/>
          <p:nvPr/>
        </p:nvPicPr>
        <p:blipFill rotWithShape="1">
          <a:blip r:embed="rId3">
            <a:alphaModFix/>
          </a:blip>
          <a:srcRect b="0" l="0" r="0" t="0"/>
          <a:stretch/>
        </p:blipFill>
        <p:spPr>
          <a:xfrm>
            <a:off x="573675" y="152400"/>
            <a:ext cx="7996652" cy="65532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95" name="Shape 295"/>
        <p:cNvGrpSpPr/>
        <p:nvPr/>
      </p:nvGrpSpPr>
      <p:grpSpPr>
        <a:xfrm>
          <a:off x="0" y="0"/>
          <a:ext cx="0" cy="0"/>
          <a:chOff x="0" y="0"/>
          <a:chExt cx="0" cy="0"/>
        </a:xfrm>
      </p:grpSpPr>
      <p:sp>
        <p:nvSpPr>
          <p:cNvPr id="296" name="Google Shape;296;p22"/>
          <p:cNvSpPr txBox="1"/>
          <p:nvPr>
            <p:ph type="ctrTitle"/>
          </p:nvPr>
        </p:nvSpPr>
        <p:spPr>
          <a:xfrm>
            <a:off x="152400" y="-5"/>
            <a:ext cx="8520600" cy="10665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GB" sz="4000">
                <a:solidFill>
                  <a:srgbClr val="FFFF00"/>
                </a:solidFill>
                <a:latin typeface="Times New Roman"/>
                <a:ea typeface="Times New Roman"/>
                <a:cs typeface="Times New Roman"/>
                <a:sym typeface="Times New Roman"/>
              </a:rPr>
              <a:t>Massive Migration </a:t>
            </a:r>
            <a:endParaRPr sz="4000">
              <a:solidFill>
                <a:srgbClr val="FFFF00"/>
              </a:solidFill>
              <a:latin typeface="Times New Roman"/>
              <a:ea typeface="Times New Roman"/>
              <a:cs typeface="Times New Roman"/>
              <a:sym typeface="Times New Roman"/>
            </a:endParaRPr>
          </a:p>
        </p:txBody>
      </p:sp>
      <p:pic>
        <p:nvPicPr>
          <p:cNvPr id="297" name="Google Shape;297;p22"/>
          <p:cNvPicPr preferRelativeResize="0"/>
          <p:nvPr/>
        </p:nvPicPr>
        <p:blipFill rotWithShape="1">
          <a:blip r:embed="rId3">
            <a:alphaModFix/>
          </a:blip>
          <a:srcRect b="0" l="0" r="0" t="0"/>
          <a:stretch/>
        </p:blipFill>
        <p:spPr>
          <a:xfrm>
            <a:off x="152400" y="2365825"/>
            <a:ext cx="3661500" cy="2342175"/>
          </a:xfrm>
          <a:prstGeom prst="rect">
            <a:avLst/>
          </a:prstGeom>
          <a:noFill/>
          <a:ln>
            <a:noFill/>
          </a:ln>
        </p:spPr>
      </p:pic>
      <p:sp>
        <p:nvSpPr>
          <p:cNvPr id="298" name="Google Shape;298;p22"/>
          <p:cNvSpPr txBox="1"/>
          <p:nvPr/>
        </p:nvSpPr>
        <p:spPr>
          <a:xfrm>
            <a:off x="106200" y="5013125"/>
            <a:ext cx="3753900" cy="61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Passengers wait in a line to enter a platform at a railway station in Beijing (Reuters)</a:t>
            </a:r>
            <a:endParaRPr b="0" i="0" sz="1400" u="none" cap="none" strike="noStrike">
              <a:solidFill>
                <a:srgbClr val="FFFFFF"/>
              </a:solidFill>
              <a:latin typeface="Arial"/>
              <a:ea typeface="Arial"/>
              <a:cs typeface="Arial"/>
              <a:sym typeface="Arial"/>
            </a:endParaRPr>
          </a:p>
        </p:txBody>
      </p:sp>
      <p:sp>
        <p:nvSpPr>
          <p:cNvPr id="299" name="Google Shape;299;p22"/>
          <p:cNvSpPr txBox="1"/>
          <p:nvPr/>
        </p:nvSpPr>
        <p:spPr>
          <a:xfrm>
            <a:off x="4718700" y="1739500"/>
            <a:ext cx="3954300" cy="4598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22"/>
          <p:cNvSpPr txBox="1"/>
          <p:nvPr/>
        </p:nvSpPr>
        <p:spPr>
          <a:xfrm>
            <a:off x="4188450" y="1999000"/>
            <a:ext cx="5014800" cy="40797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288 million rural migrant workers in China .</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Chinese New Year “Chunyum” period of 40 days in month of january- february.</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 Migrants travel to their home once a year .</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2.99 billion trips -  2.46 billion : automobile , 413 million : rail , 73 million : air</a:t>
            </a:r>
            <a:endParaRPr b="0" i="0" sz="2400" u="none" cap="none" strike="noStrike">
              <a:solidFill>
                <a:srgbClr val="FFFFFF"/>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05" name="Shape 305"/>
        <p:cNvGrpSpPr/>
        <p:nvPr/>
      </p:nvGrpSpPr>
      <p:grpSpPr>
        <a:xfrm>
          <a:off x="0" y="0"/>
          <a:ext cx="0" cy="0"/>
          <a:chOff x="0" y="0"/>
          <a:chExt cx="0" cy="0"/>
        </a:xfrm>
      </p:grpSpPr>
      <p:sp>
        <p:nvSpPr>
          <p:cNvPr id="306" name="Google Shape;306;p23"/>
          <p:cNvSpPr txBox="1"/>
          <p:nvPr/>
        </p:nvSpPr>
        <p:spPr>
          <a:xfrm>
            <a:off x="0" y="1845700"/>
            <a:ext cx="4308900" cy="41958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About 89% of its citizens lived in rural areas - 1949</a:t>
            </a:r>
            <a:endParaRPr b="0" i="0" sz="2400" u="none" cap="none" strike="noStrike">
              <a:solidFill>
                <a:srgbClr val="FFFFFF"/>
              </a:solidFill>
              <a:latin typeface="Calibri"/>
              <a:ea typeface="Calibri"/>
              <a:cs typeface="Calibri"/>
              <a:sym typeface="Calibri"/>
            </a:endParaRPr>
          </a:p>
          <a:p>
            <a:pPr indent="-406400" lvl="0" marL="457200" marR="0" rtl="0" algn="l">
              <a:lnSpc>
                <a:spcPct val="100000"/>
              </a:lnSpc>
              <a:spcBef>
                <a:spcPts val="0"/>
              </a:spcBef>
              <a:spcAft>
                <a:spcPts val="0"/>
              </a:spcAft>
              <a:buClr>
                <a:srgbClr val="FFFFFF"/>
              </a:buClr>
              <a:buSzPts val="2800"/>
              <a:buFont typeface="Calibri"/>
              <a:buChar char="●"/>
            </a:pPr>
            <a:r>
              <a:rPr b="0" i="0" lang="en-GB" sz="2400" u="none" cap="none" strike="noStrike">
                <a:solidFill>
                  <a:srgbClr val="FFFFFF"/>
                </a:solidFill>
                <a:latin typeface="Calibri"/>
                <a:ea typeface="Calibri"/>
                <a:cs typeface="Calibri"/>
                <a:sym typeface="Calibri"/>
              </a:rPr>
              <a:t>Communist  China - opened door to  factories in coastal towns .</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Underpriced agricultural products and overprized industrial products.</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chemeClr val="dk1"/>
                </a:solidFill>
                <a:latin typeface="Calibri"/>
                <a:ea typeface="Calibri"/>
                <a:cs typeface="Calibri"/>
                <a:sym typeface="Calibri"/>
              </a:rPr>
              <a:t>Introduced Hukou system - 1958</a:t>
            </a:r>
            <a:endParaRPr b="0" i="0" sz="24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Calibri"/>
              <a:ea typeface="Calibri"/>
              <a:cs typeface="Calibri"/>
              <a:sym typeface="Calibri"/>
            </a:endParaRPr>
          </a:p>
        </p:txBody>
      </p:sp>
      <p:pic>
        <p:nvPicPr>
          <p:cNvPr id="307" name="Google Shape;307;p23"/>
          <p:cNvPicPr preferRelativeResize="0"/>
          <p:nvPr/>
        </p:nvPicPr>
        <p:blipFill rotWithShape="1">
          <a:blip r:embed="rId3">
            <a:alphaModFix/>
          </a:blip>
          <a:srcRect b="0" l="0" r="0" t="0"/>
          <a:stretch/>
        </p:blipFill>
        <p:spPr>
          <a:xfrm>
            <a:off x="4309150" y="306125"/>
            <a:ext cx="4709876" cy="4029550"/>
          </a:xfrm>
          <a:prstGeom prst="rect">
            <a:avLst/>
          </a:prstGeom>
          <a:noFill/>
          <a:ln>
            <a:noFill/>
          </a:ln>
        </p:spPr>
      </p:pic>
      <p:pic>
        <p:nvPicPr>
          <p:cNvPr id="308" name="Google Shape;308;p23"/>
          <p:cNvPicPr preferRelativeResize="0"/>
          <p:nvPr/>
        </p:nvPicPr>
        <p:blipFill rotWithShape="1">
          <a:blip r:embed="rId4">
            <a:alphaModFix/>
          </a:blip>
          <a:srcRect b="0" l="0" r="0" t="0"/>
          <a:stretch/>
        </p:blipFill>
        <p:spPr>
          <a:xfrm>
            <a:off x="5015902" y="4635725"/>
            <a:ext cx="3949113" cy="2222275"/>
          </a:xfrm>
          <a:prstGeom prst="rect">
            <a:avLst/>
          </a:prstGeom>
          <a:noFill/>
          <a:ln>
            <a:noFill/>
          </a:ln>
        </p:spPr>
      </p:pic>
      <p:sp>
        <p:nvSpPr>
          <p:cNvPr id="309" name="Google Shape;309;p23"/>
          <p:cNvSpPr txBox="1"/>
          <p:nvPr/>
        </p:nvSpPr>
        <p:spPr>
          <a:xfrm>
            <a:off x="341975" y="721450"/>
            <a:ext cx="3399000" cy="79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R    </a:t>
            </a:r>
            <a:r>
              <a:rPr b="0" i="0" lang="en-GB" sz="3000" u="none" cap="none" strike="noStrike">
                <a:solidFill>
                  <a:srgbClr val="FFFFFF"/>
                </a:solidFill>
                <a:latin typeface="Calibri"/>
                <a:ea typeface="Calibri"/>
                <a:cs typeface="Calibri"/>
                <a:sym typeface="Calibri"/>
              </a:rPr>
              <a:t>Reason : </a:t>
            </a:r>
            <a:endParaRPr b="0" i="0" sz="3000" u="none" cap="none" strike="noStrike">
              <a:solidFill>
                <a:srgbClr val="FFFFFF"/>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14" name="Shape 314"/>
        <p:cNvGrpSpPr/>
        <p:nvPr/>
      </p:nvGrpSpPr>
      <p:grpSpPr>
        <a:xfrm>
          <a:off x="0" y="0"/>
          <a:ext cx="0" cy="0"/>
          <a:chOff x="0" y="0"/>
          <a:chExt cx="0" cy="0"/>
        </a:xfrm>
      </p:grpSpPr>
      <p:sp>
        <p:nvSpPr>
          <p:cNvPr id="315" name="Google Shape;315;p24"/>
          <p:cNvSpPr txBox="1"/>
          <p:nvPr>
            <p:ph type="ctrTitle"/>
          </p:nvPr>
        </p:nvSpPr>
        <p:spPr>
          <a:xfrm>
            <a:off x="311700" y="471395"/>
            <a:ext cx="8520600" cy="1056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GB" sz="4000">
                <a:solidFill>
                  <a:srgbClr val="FFFF00"/>
                </a:solidFill>
                <a:latin typeface="Times New Roman"/>
                <a:ea typeface="Times New Roman"/>
                <a:cs typeface="Times New Roman"/>
                <a:sym typeface="Times New Roman"/>
              </a:rPr>
              <a:t>Hukou system</a:t>
            </a:r>
            <a:endParaRPr sz="4000">
              <a:solidFill>
                <a:srgbClr val="FFFF00"/>
              </a:solidFill>
              <a:latin typeface="Times New Roman"/>
              <a:ea typeface="Times New Roman"/>
              <a:cs typeface="Times New Roman"/>
              <a:sym typeface="Times New Roman"/>
            </a:endParaRPr>
          </a:p>
        </p:txBody>
      </p:sp>
      <p:sp>
        <p:nvSpPr>
          <p:cNvPr id="316" name="Google Shape;316;p24"/>
          <p:cNvSpPr txBox="1"/>
          <p:nvPr/>
        </p:nvSpPr>
        <p:spPr>
          <a:xfrm>
            <a:off x="145775" y="2444350"/>
            <a:ext cx="5133600" cy="35361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System that denied the migrants the same right enjoyed by urbanites.</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 By late 1970's, 260 million rural people illegally moved .</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Effect on Children </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Migrant children education - limited access to social infrastructure .</a:t>
            </a:r>
            <a:endParaRPr b="0" i="0" sz="2400" u="none" cap="none" strike="noStrike">
              <a:solidFill>
                <a:srgbClr val="FFFFFF"/>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pic>
        <p:nvPicPr>
          <p:cNvPr id="317" name="Google Shape;317;p24"/>
          <p:cNvPicPr preferRelativeResize="0"/>
          <p:nvPr/>
        </p:nvPicPr>
        <p:blipFill rotWithShape="1">
          <a:blip r:embed="rId3">
            <a:alphaModFix/>
          </a:blip>
          <a:srcRect b="0" l="0" r="0" t="0"/>
          <a:stretch/>
        </p:blipFill>
        <p:spPr>
          <a:xfrm>
            <a:off x="5584175" y="2768320"/>
            <a:ext cx="3559824" cy="221500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22" name="Shape 322"/>
        <p:cNvGrpSpPr/>
        <p:nvPr/>
      </p:nvGrpSpPr>
      <p:grpSpPr>
        <a:xfrm>
          <a:off x="0" y="0"/>
          <a:ext cx="0" cy="0"/>
          <a:chOff x="0" y="0"/>
          <a:chExt cx="0" cy="0"/>
        </a:xfrm>
      </p:grpSpPr>
      <p:sp>
        <p:nvSpPr>
          <p:cNvPr id="323" name="Google Shape;323;p25"/>
          <p:cNvSpPr txBox="1"/>
          <p:nvPr/>
        </p:nvSpPr>
        <p:spPr>
          <a:xfrm>
            <a:off x="0" y="2777800"/>
            <a:ext cx="3612600" cy="26310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1990- 1995 : 10 millions </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1995 -2000 : 32 million</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2000- 2005 : 38 million</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By 2011 : 160 million rural Chinese away </a:t>
            </a:r>
            <a:endParaRPr b="0" i="0" sz="2400" u="none" cap="none" strike="noStrike">
              <a:solidFill>
                <a:srgbClr val="FFFFFF"/>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Calibri"/>
                <a:ea typeface="Calibri"/>
                <a:cs typeface="Calibri"/>
                <a:sym typeface="Calibri"/>
              </a:rPr>
              <a:t>from home .</a:t>
            </a:r>
            <a:endParaRPr b="0" i="0" sz="2400" u="none" cap="none" strike="noStrike">
              <a:solidFill>
                <a:srgbClr val="FFFFFF"/>
              </a:solidFill>
              <a:latin typeface="Calibri"/>
              <a:ea typeface="Calibri"/>
              <a:cs typeface="Calibri"/>
              <a:sym typeface="Calibri"/>
            </a:endParaRPr>
          </a:p>
        </p:txBody>
      </p:sp>
      <p:pic>
        <p:nvPicPr>
          <p:cNvPr id="324" name="Google Shape;324;p25"/>
          <p:cNvPicPr preferRelativeResize="0"/>
          <p:nvPr/>
        </p:nvPicPr>
        <p:blipFill rotWithShape="1">
          <a:blip r:embed="rId3">
            <a:alphaModFix/>
          </a:blip>
          <a:srcRect b="0" l="0" r="0" t="0"/>
          <a:stretch/>
        </p:blipFill>
        <p:spPr>
          <a:xfrm>
            <a:off x="3612700" y="1893825"/>
            <a:ext cx="5452951" cy="3668050"/>
          </a:xfrm>
          <a:prstGeom prst="rect">
            <a:avLst/>
          </a:prstGeom>
          <a:noFill/>
          <a:ln>
            <a:noFill/>
          </a:ln>
        </p:spPr>
      </p:pic>
      <p:sp>
        <p:nvSpPr>
          <p:cNvPr id="325" name="Google Shape;325;p25"/>
          <p:cNvSpPr txBox="1"/>
          <p:nvPr/>
        </p:nvSpPr>
        <p:spPr>
          <a:xfrm>
            <a:off x="683650" y="330100"/>
            <a:ext cx="6618300" cy="983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GB" sz="4000" u="none" cap="none" strike="noStrike">
                <a:solidFill>
                  <a:srgbClr val="FFFF00"/>
                </a:solidFill>
                <a:latin typeface="Times New Roman"/>
                <a:ea typeface="Times New Roman"/>
                <a:cs typeface="Times New Roman"/>
                <a:sym typeface="Times New Roman"/>
              </a:rPr>
              <a:t>Population Distribution</a:t>
            </a:r>
            <a:endParaRPr b="0" i="0" sz="4000" u="none" cap="none" strike="noStrike">
              <a:solidFill>
                <a:srgbClr val="FFFF00"/>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30" name="Shape 330"/>
        <p:cNvGrpSpPr/>
        <p:nvPr/>
      </p:nvGrpSpPr>
      <p:grpSpPr>
        <a:xfrm>
          <a:off x="0" y="0"/>
          <a:ext cx="0" cy="0"/>
          <a:chOff x="0" y="0"/>
          <a:chExt cx="0" cy="0"/>
        </a:xfrm>
      </p:grpSpPr>
      <p:sp>
        <p:nvSpPr>
          <p:cNvPr id="331" name="Google Shape;331;p26"/>
          <p:cNvSpPr txBox="1"/>
          <p:nvPr>
            <p:ph type="ctrTitle"/>
          </p:nvPr>
        </p:nvSpPr>
        <p:spPr>
          <a:xfrm>
            <a:off x="311700" y="642650"/>
            <a:ext cx="8520600" cy="85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GB" sz="4000">
                <a:solidFill>
                  <a:srgbClr val="FFFF00"/>
                </a:solidFill>
                <a:latin typeface="Times New Roman"/>
                <a:ea typeface="Times New Roman"/>
                <a:cs typeface="Times New Roman"/>
                <a:sym typeface="Times New Roman"/>
              </a:rPr>
              <a:t>What China Does Compared</a:t>
            </a:r>
            <a:endParaRPr sz="4000">
              <a:solidFill>
                <a:srgbClr val="FFFF00"/>
              </a:solidFill>
              <a:latin typeface="Times New Roman"/>
              <a:ea typeface="Times New Roman"/>
              <a:cs typeface="Times New Roman"/>
              <a:sym typeface="Times New Roman"/>
            </a:endParaRPr>
          </a:p>
          <a:p>
            <a:pPr indent="0" lvl="0" marL="0" rtl="0" algn="ctr">
              <a:lnSpc>
                <a:spcPct val="100000"/>
              </a:lnSpc>
              <a:spcBef>
                <a:spcPts val="0"/>
              </a:spcBef>
              <a:spcAft>
                <a:spcPts val="0"/>
              </a:spcAft>
              <a:buSzPts val="5200"/>
              <a:buNone/>
            </a:pPr>
            <a:r>
              <a:rPr lang="en-GB" sz="4000">
                <a:solidFill>
                  <a:srgbClr val="FFFF00"/>
                </a:solidFill>
                <a:latin typeface="Times New Roman"/>
                <a:ea typeface="Times New Roman"/>
                <a:cs typeface="Times New Roman"/>
                <a:sym typeface="Times New Roman"/>
              </a:rPr>
              <a:t> to India ???</a:t>
            </a:r>
            <a:endParaRPr sz="4000">
              <a:solidFill>
                <a:srgbClr val="FFFF00"/>
              </a:solidFill>
              <a:latin typeface="Times New Roman"/>
              <a:ea typeface="Times New Roman"/>
              <a:cs typeface="Times New Roman"/>
              <a:sym typeface="Times New Roman"/>
            </a:endParaRPr>
          </a:p>
        </p:txBody>
      </p:sp>
      <p:sp>
        <p:nvSpPr>
          <p:cNvPr id="332" name="Google Shape;332;p26"/>
          <p:cNvSpPr txBox="1"/>
          <p:nvPr/>
        </p:nvSpPr>
        <p:spPr>
          <a:xfrm>
            <a:off x="131650" y="1496450"/>
            <a:ext cx="4747800" cy="5682000"/>
          </a:xfrm>
          <a:prstGeom prst="rect">
            <a:avLst/>
          </a:prstGeom>
          <a:noFill/>
          <a:ln>
            <a:noFill/>
          </a:ln>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Massive production and Dumping .</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Competitive pricing with reverse manufacturing.</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Cost effective labour- skill development.</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Experience and expertise.- Global Manufacturing hub</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Stability Assurance due to stable government - less time energy money </a:t>
            </a:r>
            <a:endParaRPr b="0" i="0" sz="2400" u="none" cap="none" strike="noStrike">
              <a:solidFill>
                <a:srgbClr val="FFFFFF"/>
              </a:solidFill>
              <a:latin typeface="Calibri"/>
              <a:ea typeface="Calibri"/>
              <a:cs typeface="Calibri"/>
              <a:sym typeface="Calibri"/>
            </a:endParaRPr>
          </a:p>
          <a:p>
            <a:pPr indent="-381000" lvl="0" marL="457200" marR="0" rtl="0" algn="l">
              <a:lnSpc>
                <a:spcPct val="100000"/>
              </a:lnSpc>
              <a:spcBef>
                <a:spcPts val="0"/>
              </a:spcBef>
              <a:spcAft>
                <a:spcPts val="0"/>
              </a:spcAft>
              <a:buClr>
                <a:srgbClr val="FFFFFF"/>
              </a:buClr>
              <a:buSzPts val="2400"/>
              <a:buFont typeface="Calibri"/>
              <a:buChar char="●"/>
            </a:pPr>
            <a:r>
              <a:rPr b="0" i="0" lang="en-GB" sz="2400" u="none" cap="none" strike="noStrike">
                <a:solidFill>
                  <a:srgbClr val="FFFFFF"/>
                </a:solidFill>
                <a:latin typeface="Calibri"/>
                <a:ea typeface="Calibri"/>
                <a:cs typeface="Calibri"/>
                <a:sym typeface="Calibri"/>
              </a:rPr>
              <a:t>Industrial Network clustering</a:t>
            </a:r>
            <a:endParaRPr b="0" i="0" sz="2400" u="none" cap="none" strike="noStrike">
              <a:solidFill>
                <a:srgbClr val="FFFFFF"/>
              </a:solidFill>
              <a:latin typeface="Calibri"/>
              <a:ea typeface="Calibri"/>
              <a:cs typeface="Calibri"/>
              <a:sym typeface="Calibri"/>
            </a:endParaRPr>
          </a:p>
        </p:txBody>
      </p:sp>
      <p:pic>
        <p:nvPicPr>
          <p:cNvPr id="333" name="Google Shape;333;p26"/>
          <p:cNvPicPr preferRelativeResize="0"/>
          <p:nvPr/>
        </p:nvPicPr>
        <p:blipFill rotWithShape="1">
          <a:blip r:embed="rId3">
            <a:alphaModFix/>
          </a:blip>
          <a:srcRect b="0" l="0" r="0" t="0"/>
          <a:stretch/>
        </p:blipFill>
        <p:spPr>
          <a:xfrm>
            <a:off x="5450150" y="1496450"/>
            <a:ext cx="3382150" cy="1894004"/>
          </a:xfrm>
          <a:prstGeom prst="rect">
            <a:avLst/>
          </a:prstGeom>
          <a:noFill/>
          <a:ln>
            <a:noFill/>
          </a:ln>
        </p:spPr>
      </p:pic>
      <p:pic>
        <p:nvPicPr>
          <p:cNvPr id="334" name="Google Shape;334;p26"/>
          <p:cNvPicPr preferRelativeResize="0"/>
          <p:nvPr/>
        </p:nvPicPr>
        <p:blipFill rotWithShape="1">
          <a:blip r:embed="rId4">
            <a:alphaModFix/>
          </a:blip>
          <a:srcRect b="0" l="0" r="0" t="0"/>
          <a:stretch/>
        </p:blipFill>
        <p:spPr>
          <a:xfrm>
            <a:off x="5571725" y="3566754"/>
            <a:ext cx="3260563" cy="316274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solidFill>
          <a:srgbClr val="000000"/>
        </a:solidFill>
      </p:bgPr>
    </p:bg>
    <p:spTree>
      <p:nvGrpSpPr>
        <p:cNvPr id="339" name="Shape 339"/>
        <p:cNvGrpSpPr/>
        <p:nvPr/>
      </p:nvGrpSpPr>
      <p:grpSpPr>
        <a:xfrm>
          <a:off x="0" y="0"/>
          <a:ext cx="0" cy="0"/>
          <a:chOff x="0" y="0"/>
          <a:chExt cx="0" cy="0"/>
        </a:xfrm>
      </p:grpSpPr>
      <p:sp>
        <p:nvSpPr>
          <p:cNvPr id="340" name="Google Shape;340;p27"/>
          <p:cNvSpPr txBox="1"/>
          <p:nvPr>
            <p:ph type="ctrTitle"/>
          </p:nvPr>
        </p:nvSpPr>
        <p:spPr>
          <a:xfrm>
            <a:off x="311700" y="504544"/>
            <a:ext cx="8520600" cy="903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GB" sz="4000">
                <a:solidFill>
                  <a:srgbClr val="FFFF00"/>
                </a:solidFill>
                <a:latin typeface="Times New Roman"/>
                <a:ea typeface="Times New Roman"/>
                <a:cs typeface="Times New Roman"/>
                <a:sym typeface="Times New Roman"/>
              </a:rPr>
              <a:t>TR</a:t>
            </a:r>
            <a:endParaRPr sz="4000">
              <a:solidFill>
                <a:srgbClr val="FFFF00"/>
              </a:solidFill>
              <a:latin typeface="Times New Roman"/>
              <a:ea typeface="Times New Roman"/>
              <a:cs typeface="Times New Roman"/>
              <a:sym typeface="Times New Roman"/>
            </a:endParaRPr>
          </a:p>
        </p:txBody>
      </p:sp>
      <p:sp>
        <p:nvSpPr>
          <p:cNvPr id="341" name="Google Shape;341;p27"/>
          <p:cNvSpPr txBox="1"/>
          <p:nvPr>
            <p:ph idx="1" type="subTitle"/>
          </p:nvPr>
        </p:nvSpPr>
        <p:spPr>
          <a:xfrm>
            <a:off x="133100" y="2290447"/>
            <a:ext cx="8520600" cy="4697100"/>
          </a:xfrm>
          <a:prstGeom prst="rect">
            <a:avLst/>
          </a:prstGeom>
          <a:noFill/>
          <a:ln>
            <a:noFill/>
          </a:ln>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High levels of FDI and R&amp;D play</a:t>
            </a:r>
            <a:endParaRPr sz="2400">
              <a:solidFill>
                <a:srgbClr val="FFFFFF"/>
              </a:solidFill>
              <a:latin typeface="Calibri"/>
              <a:ea typeface="Calibri"/>
              <a:cs typeface="Calibri"/>
              <a:sym typeface="Calibri"/>
            </a:endParaRPr>
          </a:p>
          <a:p>
            <a:pPr indent="0" lvl="0" marL="457200" rtl="0" algn="l">
              <a:lnSpc>
                <a:spcPct val="100000"/>
              </a:lnSpc>
              <a:spcBef>
                <a:spcPts val="0"/>
              </a:spcBef>
              <a:spcAft>
                <a:spcPts val="0"/>
              </a:spcAft>
              <a:buSzPts val="2800"/>
              <a:buNone/>
            </a:pPr>
            <a:r>
              <a:rPr lang="en-GB" sz="2400">
                <a:solidFill>
                  <a:srgbClr val="FFFFFF"/>
                </a:solidFill>
                <a:latin typeface="Calibri"/>
                <a:ea typeface="Calibri"/>
                <a:cs typeface="Calibri"/>
                <a:sym typeface="Calibri"/>
              </a:rPr>
              <a:t> a role as drivers of regional </a:t>
            </a:r>
            <a:endParaRPr sz="2400">
              <a:solidFill>
                <a:srgbClr val="FFFFFF"/>
              </a:solidFill>
              <a:latin typeface="Calibri"/>
              <a:ea typeface="Calibri"/>
              <a:cs typeface="Calibri"/>
              <a:sym typeface="Calibri"/>
            </a:endParaRPr>
          </a:p>
          <a:p>
            <a:pPr indent="0" lvl="0" marL="457200" rtl="0" algn="l">
              <a:lnSpc>
                <a:spcPct val="100000"/>
              </a:lnSpc>
              <a:spcBef>
                <a:spcPts val="0"/>
              </a:spcBef>
              <a:spcAft>
                <a:spcPts val="0"/>
              </a:spcAft>
              <a:buSzPts val="2800"/>
              <a:buNone/>
            </a:pPr>
            <a:r>
              <a:rPr lang="en-GB" sz="2400">
                <a:solidFill>
                  <a:srgbClr val="FFFFFF"/>
                </a:solidFill>
                <a:latin typeface="Calibri"/>
                <a:ea typeface="Calibri"/>
                <a:cs typeface="Calibri"/>
                <a:sym typeface="Calibri"/>
              </a:rPr>
              <a:t>growth</a:t>
            </a:r>
            <a:endParaRPr sz="2400">
              <a:solidFill>
                <a:srgbClr val="FFFFFF"/>
              </a:solidFill>
              <a:latin typeface="Calibri"/>
              <a:ea typeface="Calibri"/>
              <a:cs typeface="Calibri"/>
              <a:sym typeface="Calibri"/>
            </a:endParaRPr>
          </a:p>
          <a:p>
            <a:pPr indent="-381000" lvl="0" marL="457200" rtl="0" algn="l">
              <a:lnSpc>
                <a:spcPct val="100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The development of emerging</a:t>
            </a:r>
            <a:endParaRPr sz="2400">
              <a:solidFill>
                <a:srgbClr val="FFFFFF"/>
              </a:solidFill>
              <a:latin typeface="Calibri"/>
              <a:ea typeface="Calibri"/>
              <a:cs typeface="Calibri"/>
              <a:sym typeface="Calibri"/>
            </a:endParaRPr>
          </a:p>
          <a:p>
            <a:pPr indent="0" lvl="0" marL="457200" rtl="0" algn="l">
              <a:lnSpc>
                <a:spcPct val="100000"/>
              </a:lnSpc>
              <a:spcBef>
                <a:spcPts val="0"/>
              </a:spcBef>
              <a:spcAft>
                <a:spcPts val="0"/>
              </a:spcAft>
              <a:buSzPts val="2800"/>
              <a:buNone/>
            </a:pPr>
            <a:r>
              <a:rPr lang="en-GB" sz="2400">
                <a:solidFill>
                  <a:srgbClr val="FFFFFF"/>
                </a:solidFill>
                <a:latin typeface="Calibri"/>
                <a:ea typeface="Calibri"/>
                <a:cs typeface="Calibri"/>
                <a:sym typeface="Calibri"/>
              </a:rPr>
              <a:t> technologies in China – the case </a:t>
            </a:r>
            <a:endParaRPr sz="2400">
              <a:solidFill>
                <a:srgbClr val="FFFFFF"/>
              </a:solidFill>
              <a:latin typeface="Calibri"/>
              <a:ea typeface="Calibri"/>
              <a:cs typeface="Calibri"/>
              <a:sym typeface="Calibri"/>
            </a:endParaRPr>
          </a:p>
          <a:p>
            <a:pPr indent="0" lvl="0" marL="457200" rtl="0" algn="l">
              <a:lnSpc>
                <a:spcPct val="100000"/>
              </a:lnSpc>
              <a:spcBef>
                <a:spcPts val="0"/>
              </a:spcBef>
              <a:spcAft>
                <a:spcPts val="0"/>
              </a:spcAft>
              <a:buSzPts val="2800"/>
              <a:buNone/>
            </a:pPr>
            <a:r>
              <a:rPr lang="en-GB" sz="2400">
                <a:solidFill>
                  <a:srgbClr val="FFFFFF"/>
                </a:solidFill>
                <a:latin typeface="Calibri"/>
                <a:ea typeface="Calibri"/>
                <a:cs typeface="Calibri"/>
                <a:sym typeface="Calibri"/>
              </a:rPr>
              <a:t>of nanotechnology </a:t>
            </a:r>
            <a:endParaRPr sz="2400">
              <a:solidFill>
                <a:srgbClr val="FFFFFF"/>
              </a:solidFill>
              <a:latin typeface="Calibri"/>
              <a:ea typeface="Calibri"/>
              <a:cs typeface="Calibri"/>
              <a:sym typeface="Calibri"/>
            </a:endParaRPr>
          </a:p>
        </p:txBody>
      </p:sp>
      <p:pic>
        <p:nvPicPr>
          <p:cNvPr id="342" name="Google Shape;342;p27"/>
          <p:cNvPicPr preferRelativeResize="0"/>
          <p:nvPr/>
        </p:nvPicPr>
        <p:blipFill rotWithShape="1">
          <a:blip r:embed="rId3">
            <a:alphaModFix/>
          </a:blip>
          <a:srcRect b="0" l="0" r="0" t="0"/>
          <a:stretch/>
        </p:blipFill>
        <p:spPr>
          <a:xfrm>
            <a:off x="4752075" y="1665375"/>
            <a:ext cx="4080226" cy="43219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46" name="Shape 346"/>
        <p:cNvGrpSpPr/>
        <p:nvPr/>
      </p:nvGrpSpPr>
      <p:grpSpPr>
        <a:xfrm>
          <a:off x="0" y="0"/>
          <a:ext cx="0" cy="0"/>
          <a:chOff x="0" y="0"/>
          <a:chExt cx="0" cy="0"/>
        </a:xfrm>
      </p:grpSpPr>
      <p:sp>
        <p:nvSpPr>
          <p:cNvPr id="347" name="Google Shape;347;p28"/>
          <p:cNvSpPr txBox="1"/>
          <p:nvPr>
            <p:ph type="title"/>
          </p:nvPr>
        </p:nvSpPr>
        <p:spPr>
          <a:xfrm>
            <a:off x="311700" y="111800"/>
            <a:ext cx="8520600" cy="1017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sz="4000">
                <a:solidFill>
                  <a:srgbClr val="FFFF00"/>
                </a:solidFill>
                <a:latin typeface="Times New Roman"/>
                <a:ea typeface="Times New Roman"/>
                <a:cs typeface="Times New Roman"/>
                <a:sym typeface="Times New Roman"/>
              </a:rPr>
              <a:t>China on International Grounds</a:t>
            </a:r>
            <a:endParaRPr sz="4000">
              <a:solidFill>
                <a:srgbClr val="FFFF00"/>
              </a:solidFill>
              <a:latin typeface="Times New Roman"/>
              <a:ea typeface="Times New Roman"/>
              <a:cs typeface="Times New Roman"/>
              <a:sym typeface="Times New Roman"/>
            </a:endParaRPr>
          </a:p>
        </p:txBody>
      </p:sp>
      <p:sp>
        <p:nvSpPr>
          <p:cNvPr id="348" name="Google Shape;348;p28"/>
          <p:cNvSpPr txBox="1"/>
          <p:nvPr>
            <p:ph idx="1" type="body"/>
          </p:nvPr>
        </p:nvSpPr>
        <p:spPr>
          <a:xfrm>
            <a:off x="0" y="1129000"/>
            <a:ext cx="9144000" cy="5728800"/>
          </a:xfrm>
          <a:prstGeom prst="rect">
            <a:avLst/>
          </a:prstGeom>
          <a:noFill/>
          <a:ln>
            <a:noFill/>
          </a:ln>
        </p:spPr>
        <p:txBody>
          <a:bodyPr anchorCtr="0" anchor="ctr" bIns="91425" lIns="91425" spcFirstLastPara="1" rIns="91425" wrap="square" tIns="91425">
            <a:noAutofit/>
          </a:bodyPr>
          <a:lstStyle/>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China’s investment in </a:t>
            </a:r>
            <a:r>
              <a:rPr lang="en-GB" sz="2400">
                <a:solidFill>
                  <a:srgbClr val="FFFF00"/>
                </a:solidFill>
                <a:latin typeface="Calibri"/>
                <a:ea typeface="Calibri"/>
                <a:cs typeface="Calibri"/>
                <a:sym typeface="Calibri"/>
              </a:rPr>
              <a:t>Latin America</a:t>
            </a:r>
            <a:endParaRPr sz="2400">
              <a:solidFill>
                <a:srgbClr val="FFFF00"/>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China’s investment in </a:t>
            </a:r>
            <a:r>
              <a:rPr lang="en-GB" sz="2400">
                <a:solidFill>
                  <a:srgbClr val="FFFF00"/>
                </a:solidFill>
                <a:latin typeface="Calibri"/>
                <a:ea typeface="Calibri"/>
                <a:cs typeface="Calibri"/>
                <a:sym typeface="Calibri"/>
              </a:rPr>
              <a:t>Africa</a:t>
            </a:r>
            <a:endParaRPr sz="2400">
              <a:solidFill>
                <a:srgbClr val="FFFFFF"/>
              </a:solidFill>
              <a:latin typeface="Calibri"/>
              <a:ea typeface="Calibri"/>
              <a:cs typeface="Calibri"/>
              <a:sym typeface="Calibri"/>
            </a:endParaRPr>
          </a:p>
          <a:p>
            <a:pPr indent="0" lvl="0" marL="0" rtl="0" algn="l">
              <a:lnSpc>
                <a:spcPct val="115000"/>
              </a:lnSpc>
              <a:spcBef>
                <a:spcPts val="1600"/>
              </a:spcBef>
              <a:spcAft>
                <a:spcPts val="0"/>
              </a:spcAft>
              <a:buSzPts val="1800"/>
              <a:buNone/>
            </a:pPr>
            <a:r>
              <a:t/>
            </a:r>
            <a:endParaRPr sz="2400">
              <a:solidFill>
                <a:srgbClr val="FFFFFF"/>
              </a:solidFill>
              <a:latin typeface="Calibri"/>
              <a:ea typeface="Calibri"/>
              <a:cs typeface="Calibri"/>
              <a:sym typeface="Calibri"/>
            </a:endParaRPr>
          </a:p>
          <a:p>
            <a:pPr indent="0" lvl="0" marL="0" rtl="0" algn="l">
              <a:lnSpc>
                <a:spcPct val="115000"/>
              </a:lnSpc>
              <a:spcBef>
                <a:spcPts val="1600"/>
              </a:spcBef>
              <a:spcAft>
                <a:spcPts val="1600"/>
              </a:spcAft>
              <a:buSzPts val="1800"/>
              <a:buNone/>
            </a:pPr>
            <a:r>
              <a:rPr lang="en-GB" sz="2400">
                <a:solidFill>
                  <a:srgbClr val="FFFF00"/>
                </a:solidFill>
                <a:latin typeface="Calibri"/>
                <a:ea typeface="Calibri"/>
                <a:cs typeface="Calibri"/>
                <a:sym typeface="Calibri"/>
              </a:rPr>
              <a:t>Neo-colonialism : </a:t>
            </a:r>
            <a:r>
              <a:rPr lang="en-GB" sz="2400">
                <a:solidFill>
                  <a:srgbClr val="FFFFFF"/>
                </a:solidFill>
                <a:latin typeface="Calibri"/>
                <a:ea typeface="Calibri"/>
                <a:cs typeface="Calibri"/>
                <a:sym typeface="Calibri"/>
              </a:rPr>
              <a:t>the use of economic, political, cultural, or other					      pressures to control or influence other countries.</a:t>
            </a:r>
            <a:endParaRPr sz="2400">
              <a:solidFill>
                <a:srgbClr val="FFFFFF"/>
              </a:solidFill>
              <a:latin typeface="Calibri"/>
              <a:ea typeface="Calibri"/>
              <a:cs typeface="Calibri"/>
              <a:sym typeface="Calibri"/>
            </a:endParaRPr>
          </a:p>
        </p:txBody>
      </p:sp>
      <p:sp>
        <p:nvSpPr>
          <p:cNvPr id="349" name="Google Shape;349;p28"/>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1000"/>
                                        <p:tgtEl>
                                          <p:spTgt spid="3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54" name="Shape 354"/>
        <p:cNvGrpSpPr/>
        <p:nvPr/>
      </p:nvGrpSpPr>
      <p:grpSpPr>
        <a:xfrm>
          <a:off x="0" y="0"/>
          <a:ext cx="0" cy="0"/>
          <a:chOff x="0" y="0"/>
          <a:chExt cx="0" cy="0"/>
        </a:xfrm>
      </p:grpSpPr>
      <p:sp>
        <p:nvSpPr>
          <p:cNvPr id="355" name="Google Shape;355;p29"/>
          <p:cNvSpPr txBox="1"/>
          <p:nvPr>
            <p:ph idx="1" type="subTitle"/>
          </p:nvPr>
        </p:nvSpPr>
        <p:spPr>
          <a:xfrm>
            <a:off x="311700" y="1371572"/>
            <a:ext cx="8520600" cy="5226900"/>
          </a:xfrm>
          <a:prstGeom prst="rect">
            <a:avLst/>
          </a:prstGeom>
          <a:noFill/>
          <a:ln>
            <a:noFill/>
          </a:ln>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Font typeface="Calibri"/>
              <a:buChar char="●"/>
            </a:pPr>
            <a:r>
              <a:rPr lang="en-GB" sz="2400" u="sng">
                <a:solidFill>
                  <a:srgbClr val="00FFFF"/>
                </a:solidFill>
                <a:latin typeface="Calibri"/>
                <a:ea typeface="Calibri"/>
                <a:cs typeface="Calibri"/>
                <a:sym typeface="Calibri"/>
                <a:hlinkClick r:id="rId3"/>
              </a:rPr>
              <a:t>China Global Investment Tracker (CGIT)</a:t>
            </a:r>
            <a:r>
              <a:rPr lang="en-GB" sz="2400">
                <a:solidFill>
                  <a:srgbClr val="FFFFFF"/>
                </a:solidFill>
                <a:latin typeface="Calibri"/>
                <a:ea typeface="Calibri"/>
                <a:cs typeface="Calibri"/>
                <a:sym typeface="Calibri"/>
              </a:rPr>
              <a:t>, which monitors China’s construction activities and global investments valued at least $100 million.</a:t>
            </a:r>
            <a:endParaRPr sz="2400">
              <a:solidFill>
                <a:srgbClr val="FFFFFF"/>
              </a:solidFill>
              <a:latin typeface="Calibri"/>
              <a:ea typeface="Calibri"/>
              <a:cs typeface="Calibri"/>
              <a:sym typeface="Calibri"/>
            </a:endParaRPr>
          </a:p>
          <a:p>
            <a:pPr indent="-381000" lvl="0" marL="457200" rtl="0" algn="l">
              <a:lnSpc>
                <a:spcPct val="100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foreign direct investment (FDI) -Developed Economies</a:t>
            </a:r>
            <a:endParaRPr sz="2400">
              <a:solidFill>
                <a:srgbClr val="FFFFFF"/>
              </a:solidFill>
              <a:latin typeface="Calibri"/>
              <a:ea typeface="Calibri"/>
              <a:cs typeface="Calibri"/>
              <a:sym typeface="Calibri"/>
            </a:endParaRPr>
          </a:p>
          <a:p>
            <a:pPr indent="-381000" lvl="0" marL="457200" rtl="0" algn="l">
              <a:lnSpc>
                <a:spcPct val="100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Construction contracts-Developing parts of the world</a:t>
            </a:r>
            <a:endParaRPr sz="2400">
              <a:solidFill>
                <a:srgbClr val="FFFFFF"/>
              </a:solidFill>
              <a:latin typeface="Calibri"/>
              <a:ea typeface="Calibri"/>
              <a:cs typeface="Calibri"/>
              <a:sym typeface="Calibri"/>
            </a:endParaRPr>
          </a:p>
          <a:p>
            <a:pPr indent="0" lvl="0" marL="0" rtl="0" algn="l">
              <a:lnSpc>
                <a:spcPct val="100000"/>
              </a:lnSpc>
              <a:spcBef>
                <a:spcPts val="0"/>
              </a:spcBef>
              <a:spcAft>
                <a:spcPts val="0"/>
              </a:spcAft>
              <a:buSzPts val="2800"/>
              <a:buNone/>
            </a:pPr>
            <a:r>
              <a:t/>
            </a:r>
            <a:endParaRPr sz="2400">
              <a:solidFill>
                <a:srgbClr val="FFFFFF"/>
              </a:solidFill>
              <a:latin typeface="Calibri"/>
              <a:ea typeface="Calibri"/>
              <a:cs typeface="Calibri"/>
              <a:sym typeface="Calibri"/>
            </a:endParaRPr>
          </a:p>
          <a:p>
            <a:pPr indent="0" lvl="0" marL="0" rtl="0" algn="l">
              <a:lnSpc>
                <a:spcPct val="100000"/>
              </a:lnSpc>
              <a:spcBef>
                <a:spcPts val="0"/>
              </a:spcBef>
              <a:spcAft>
                <a:spcPts val="0"/>
              </a:spcAft>
              <a:buSzPts val="2800"/>
              <a:buNone/>
            </a:pPr>
            <a:r>
              <a:t/>
            </a:r>
            <a:endParaRPr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34" name="Shape 134"/>
        <p:cNvGrpSpPr/>
        <p:nvPr/>
      </p:nvGrpSpPr>
      <p:grpSpPr>
        <a:xfrm>
          <a:off x="0" y="0"/>
          <a:ext cx="0" cy="0"/>
          <a:chOff x="0" y="0"/>
          <a:chExt cx="0" cy="0"/>
        </a:xfrm>
      </p:grpSpPr>
      <p:sp>
        <p:nvSpPr>
          <p:cNvPr id="135" name="Google Shape;135;p3"/>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dk1"/>
              </a:buClr>
              <a:buSzPts val="2400"/>
              <a:buFont typeface="Calibri"/>
              <a:buAutoNum type="arabicPeriod"/>
            </a:pPr>
            <a:r>
              <a:rPr lang="en-GB" sz="2400">
                <a:solidFill>
                  <a:schemeClr val="dk1"/>
                </a:solidFill>
                <a:latin typeface="Calibri"/>
                <a:ea typeface="Calibri"/>
                <a:cs typeface="Calibri"/>
                <a:sym typeface="Calibri"/>
              </a:rPr>
              <a:t>What is China?</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AutoNum type="arabicPeriod"/>
            </a:pPr>
            <a:r>
              <a:rPr lang="en-GB" sz="2400">
                <a:solidFill>
                  <a:schemeClr val="dk1"/>
                </a:solidFill>
                <a:latin typeface="Calibri"/>
                <a:ea typeface="Calibri"/>
                <a:cs typeface="Calibri"/>
                <a:sym typeface="Calibri"/>
              </a:rPr>
              <a:t>History of China</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AutoNum type="arabicPeriod"/>
            </a:pPr>
            <a:r>
              <a:rPr lang="en-GB" sz="2400">
                <a:solidFill>
                  <a:schemeClr val="dk1"/>
                </a:solidFill>
                <a:latin typeface="Calibri"/>
                <a:ea typeface="Calibri"/>
                <a:cs typeface="Calibri"/>
                <a:sym typeface="Calibri"/>
              </a:rPr>
              <a:t>Economic history of China and Communism</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AutoNum type="arabicPeriod"/>
            </a:pPr>
            <a:r>
              <a:rPr lang="en-GB" sz="2400">
                <a:solidFill>
                  <a:schemeClr val="dk1"/>
                </a:solidFill>
                <a:latin typeface="Calibri"/>
                <a:ea typeface="Calibri"/>
                <a:cs typeface="Calibri"/>
                <a:sym typeface="Calibri"/>
              </a:rPr>
              <a:t>China on International grounds</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AutoNum type="arabicPeriod"/>
            </a:pPr>
            <a:r>
              <a:rPr lang="en-GB" sz="2400">
                <a:solidFill>
                  <a:schemeClr val="dk1"/>
                </a:solidFill>
                <a:latin typeface="Calibri"/>
                <a:ea typeface="Calibri"/>
                <a:cs typeface="Calibri"/>
                <a:sym typeface="Calibri"/>
              </a:rPr>
              <a:t>Future Of China</a:t>
            </a:r>
            <a:endParaRPr sz="2400">
              <a:solidFill>
                <a:schemeClr val="dk1"/>
              </a:solidFill>
              <a:latin typeface="Calibri"/>
              <a:ea typeface="Calibri"/>
              <a:cs typeface="Calibri"/>
              <a:sym typeface="Calibri"/>
            </a:endParaRPr>
          </a:p>
        </p:txBody>
      </p:sp>
      <p:sp>
        <p:nvSpPr>
          <p:cNvPr id="136" name="Google Shape;136;p3"/>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rgbClr val="000000"/>
              </a:buClr>
              <a:buSzPts val="2800"/>
              <a:buFont typeface="Arial"/>
              <a:buNone/>
            </a:pPr>
            <a:r>
              <a:rPr lang="en-GB" sz="4000">
                <a:solidFill>
                  <a:srgbClr val="FFFF00"/>
                </a:solidFill>
                <a:latin typeface="Times New Roman"/>
                <a:ea typeface="Times New Roman"/>
                <a:cs typeface="Times New Roman"/>
                <a:sym typeface="Times New Roman"/>
              </a:rPr>
              <a:t>               KEY TAKEAWAYS</a:t>
            </a:r>
            <a:endParaRPr sz="4000">
              <a:solidFill>
                <a:srgbClr val="FFFF00"/>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rgbClr val="000000"/>
              </a:buClr>
              <a:buSzPts val="2800"/>
              <a:buFont typeface="Arial"/>
              <a:buNone/>
            </a:pPr>
            <a:r>
              <a:t/>
            </a:r>
            <a:endParaRPr sz="4000">
              <a:latin typeface="Times New Roman"/>
              <a:ea typeface="Times New Roman"/>
              <a:cs typeface="Times New Roman"/>
              <a:sym typeface="Times New Roman"/>
            </a:endParaRPr>
          </a:p>
          <a:p>
            <a:pPr indent="0" lvl="0" marL="0" rtl="0" algn="l">
              <a:lnSpc>
                <a:spcPct val="100000"/>
              </a:lnSpc>
              <a:spcBef>
                <a:spcPts val="0"/>
              </a:spcBef>
              <a:spcAft>
                <a:spcPts val="0"/>
              </a:spcAft>
              <a:buSzPts val="2800"/>
              <a:buNone/>
            </a:pPr>
            <a:r>
              <a:t/>
            </a:r>
            <a:endParaRPr/>
          </a:p>
        </p:txBody>
      </p:sp>
      <p:sp>
        <p:nvSpPr>
          <p:cNvPr id="137" name="Google Shape;137;p3"/>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GB"/>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59" name="Shape 359"/>
        <p:cNvGrpSpPr/>
        <p:nvPr/>
      </p:nvGrpSpPr>
      <p:grpSpPr>
        <a:xfrm>
          <a:off x="0" y="0"/>
          <a:ext cx="0" cy="0"/>
          <a:chOff x="0" y="0"/>
          <a:chExt cx="0" cy="0"/>
        </a:xfrm>
      </p:grpSpPr>
      <p:sp>
        <p:nvSpPr>
          <p:cNvPr id="360" name="Google Shape;360;p30"/>
          <p:cNvSpPr txBox="1"/>
          <p:nvPr>
            <p:ph type="title"/>
          </p:nvPr>
        </p:nvSpPr>
        <p:spPr>
          <a:xfrm>
            <a:off x="311700" y="66433"/>
            <a:ext cx="8520600" cy="129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400"/>
              </a:spcBef>
              <a:spcAft>
                <a:spcPts val="0"/>
              </a:spcAft>
              <a:buSzPts val="1100"/>
              <a:buNone/>
            </a:pPr>
            <a:r>
              <a:rPr b="1" lang="en-GB" sz="2300">
                <a:solidFill>
                  <a:srgbClr val="F3F3F3"/>
                </a:solidFill>
              </a:rPr>
              <a:t>China Bilateral Investment Outflows</a:t>
            </a:r>
            <a:endParaRPr b="1" sz="2300">
              <a:solidFill>
                <a:srgbClr val="F3F3F3"/>
              </a:solidFill>
            </a:endParaRPr>
          </a:p>
          <a:p>
            <a:pPr indent="0" lvl="0" marL="0" rtl="0" algn="ctr">
              <a:lnSpc>
                <a:spcPct val="100000"/>
              </a:lnSpc>
              <a:spcBef>
                <a:spcPts val="600"/>
              </a:spcBef>
              <a:spcAft>
                <a:spcPts val="0"/>
              </a:spcAft>
              <a:buSzPts val="2800"/>
              <a:buNone/>
            </a:pPr>
            <a:r>
              <a:t/>
            </a:r>
            <a:endParaRPr sz="4000">
              <a:solidFill>
                <a:srgbClr val="FFFF00"/>
              </a:solidFill>
              <a:latin typeface="Times New Roman"/>
              <a:ea typeface="Times New Roman"/>
              <a:cs typeface="Times New Roman"/>
              <a:sym typeface="Times New Roman"/>
            </a:endParaRPr>
          </a:p>
        </p:txBody>
      </p:sp>
      <p:sp>
        <p:nvSpPr>
          <p:cNvPr id="361" name="Google Shape;361;p30"/>
          <p:cNvSpPr txBox="1"/>
          <p:nvPr>
            <p:ph idx="1" type="body"/>
          </p:nvPr>
        </p:nvSpPr>
        <p:spPr>
          <a:xfrm>
            <a:off x="0" y="1010175"/>
            <a:ext cx="6849600" cy="5847600"/>
          </a:xfrm>
          <a:prstGeom prst="rect">
            <a:avLst/>
          </a:prstGeom>
          <a:noFill/>
          <a:ln>
            <a:noFill/>
          </a:ln>
        </p:spPr>
        <p:txBody>
          <a:bodyPr anchorCtr="0" anchor="t" bIns="91425" lIns="91425" spcFirstLastPara="1" rIns="91425" wrap="square" tIns="91425">
            <a:noAutofit/>
          </a:bodyPr>
          <a:lstStyle/>
          <a:p>
            <a:pPr indent="-381000" lvl="0" marL="457200" rtl="0" algn="l">
              <a:lnSpc>
                <a:spcPct val="125000"/>
              </a:lnSpc>
              <a:spcBef>
                <a:spcPts val="0"/>
              </a:spcBef>
              <a:spcAft>
                <a:spcPts val="0"/>
              </a:spcAft>
              <a:buClr>
                <a:schemeClr val="lt1"/>
              </a:buClr>
              <a:buSzPts val="2400"/>
              <a:buFont typeface="Calibri"/>
              <a:buChar char="●"/>
            </a:pPr>
            <a:r>
              <a:t/>
            </a:r>
            <a:endParaRPr sz="2400">
              <a:solidFill>
                <a:srgbClr val="FFFF00"/>
              </a:solidFill>
              <a:latin typeface="Calibri"/>
              <a:ea typeface="Calibri"/>
              <a:cs typeface="Calibri"/>
              <a:sym typeface="Calibri"/>
            </a:endParaRPr>
          </a:p>
          <a:p>
            <a:pPr indent="0" lvl="0" marL="457200" rtl="0" algn="l">
              <a:lnSpc>
                <a:spcPct val="125000"/>
              </a:lnSpc>
              <a:spcBef>
                <a:spcPts val="0"/>
              </a:spcBef>
              <a:spcAft>
                <a:spcPts val="0"/>
              </a:spcAft>
              <a:buSzPts val="1800"/>
              <a:buNone/>
            </a:pPr>
            <a:r>
              <a:t/>
            </a:r>
            <a:endParaRPr sz="2400">
              <a:solidFill>
                <a:schemeClr val="lt1"/>
              </a:solidFill>
              <a:latin typeface="Calibri"/>
              <a:ea typeface="Calibri"/>
              <a:cs typeface="Calibri"/>
              <a:sym typeface="Calibri"/>
            </a:endParaRPr>
          </a:p>
          <a:p>
            <a:pPr indent="0" lvl="0" marL="457200" rtl="0" algn="l">
              <a:lnSpc>
                <a:spcPct val="125000"/>
              </a:lnSpc>
              <a:spcBef>
                <a:spcPts val="0"/>
              </a:spcBef>
              <a:spcAft>
                <a:spcPts val="0"/>
              </a:spcAft>
              <a:buSzPts val="1800"/>
              <a:buNone/>
            </a:pPr>
            <a:r>
              <a:t/>
            </a:r>
            <a:endParaRPr sz="2400">
              <a:solidFill>
                <a:srgbClr val="FFFFFF"/>
              </a:solidFill>
              <a:latin typeface="Calibri"/>
              <a:ea typeface="Calibri"/>
              <a:cs typeface="Calibri"/>
              <a:sym typeface="Calibri"/>
            </a:endParaRPr>
          </a:p>
        </p:txBody>
      </p:sp>
      <p:sp>
        <p:nvSpPr>
          <p:cNvPr id="362" name="Google Shape;362;p30"/>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pic>
        <p:nvPicPr>
          <p:cNvPr id="363" name="Google Shape;363;p30"/>
          <p:cNvPicPr preferRelativeResize="0"/>
          <p:nvPr/>
        </p:nvPicPr>
        <p:blipFill rotWithShape="1">
          <a:blip r:embed="rId3">
            <a:alphaModFix/>
          </a:blip>
          <a:srcRect b="0" l="6147" r="0" t="31124"/>
          <a:stretch/>
        </p:blipFill>
        <p:spPr>
          <a:xfrm>
            <a:off x="203875" y="1010175"/>
            <a:ext cx="8940125" cy="5732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1">
                                            <p:txEl>
                                              <p:pRg end="0" st="0"/>
                                            </p:txEl>
                                          </p:spTgt>
                                        </p:tgtEl>
                                        <p:attrNameLst>
                                          <p:attrName>style.visibility</p:attrName>
                                        </p:attrNameLst>
                                      </p:cBhvr>
                                      <p:to>
                                        <p:strVal val="visible"/>
                                      </p:to>
                                    </p:set>
                                    <p:animEffect filter="fade" transition="in">
                                      <p:cBhvr>
                                        <p:cTn dur="1000"/>
                                        <p:tgtEl>
                                          <p:spTgt spid="36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1">
                                            <p:txEl>
                                              <p:pRg end="1" st="1"/>
                                            </p:txEl>
                                          </p:spTgt>
                                        </p:tgtEl>
                                        <p:attrNameLst>
                                          <p:attrName>style.visibility</p:attrName>
                                        </p:attrNameLst>
                                      </p:cBhvr>
                                      <p:to>
                                        <p:strVal val="visible"/>
                                      </p:to>
                                    </p:set>
                                    <p:animEffect filter="fade" transition="in">
                                      <p:cBhvr>
                                        <p:cTn dur="1000"/>
                                        <p:tgtEl>
                                          <p:spTgt spid="36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1">
                                            <p:txEl>
                                              <p:pRg end="2" st="2"/>
                                            </p:txEl>
                                          </p:spTgt>
                                        </p:tgtEl>
                                        <p:attrNameLst>
                                          <p:attrName>style.visibility</p:attrName>
                                        </p:attrNameLst>
                                      </p:cBhvr>
                                      <p:to>
                                        <p:strVal val="visible"/>
                                      </p:to>
                                    </p:set>
                                    <p:animEffect filter="fade" transition="in">
                                      <p:cBhvr>
                                        <p:cTn dur="1000"/>
                                        <p:tgtEl>
                                          <p:spTgt spid="36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67" name="Shape 367"/>
        <p:cNvGrpSpPr/>
        <p:nvPr/>
      </p:nvGrpSpPr>
      <p:grpSpPr>
        <a:xfrm>
          <a:off x="0" y="0"/>
          <a:ext cx="0" cy="0"/>
          <a:chOff x="0" y="0"/>
          <a:chExt cx="0" cy="0"/>
        </a:xfrm>
      </p:grpSpPr>
      <p:sp>
        <p:nvSpPr>
          <p:cNvPr id="368" name="Google Shape;368;p31"/>
          <p:cNvSpPr txBox="1"/>
          <p:nvPr>
            <p:ph type="title"/>
          </p:nvPr>
        </p:nvSpPr>
        <p:spPr>
          <a:xfrm>
            <a:off x="311700" y="66433"/>
            <a:ext cx="8520600" cy="1290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sz="4000">
                <a:solidFill>
                  <a:srgbClr val="FFFFFF"/>
                </a:solidFill>
                <a:latin typeface="Times New Roman"/>
                <a:ea typeface="Times New Roman"/>
                <a:cs typeface="Times New Roman"/>
                <a:sym typeface="Times New Roman"/>
              </a:rPr>
              <a:t>Investment in </a:t>
            </a:r>
            <a:r>
              <a:rPr lang="en-GB" sz="4000">
                <a:solidFill>
                  <a:srgbClr val="FFFF00"/>
                </a:solidFill>
                <a:latin typeface="Times New Roman"/>
                <a:ea typeface="Times New Roman"/>
                <a:cs typeface="Times New Roman"/>
                <a:sym typeface="Times New Roman"/>
              </a:rPr>
              <a:t>Latin America</a:t>
            </a:r>
            <a:endParaRPr sz="4000">
              <a:solidFill>
                <a:srgbClr val="FFFF00"/>
              </a:solidFill>
              <a:latin typeface="Times New Roman"/>
              <a:ea typeface="Times New Roman"/>
              <a:cs typeface="Times New Roman"/>
              <a:sym typeface="Times New Roman"/>
            </a:endParaRPr>
          </a:p>
        </p:txBody>
      </p:sp>
      <p:sp>
        <p:nvSpPr>
          <p:cNvPr id="369" name="Google Shape;369;p31"/>
          <p:cNvSpPr txBox="1"/>
          <p:nvPr>
            <p:ph idx="1" type="body"/>
          </p:nvPr>
        </p:nvSpPr>
        <p:spPr>
          <a:xfrm>
            <a:off x="0" y="1010175"/>
            <a:ext cx="6849600" cy="5847600"/>
          </a:xfrm>
          <a:prstGeom prst="rect">
            <a:avLst/>
          </a:prstGeom>
          <a:noFill/>
          <a:ln>
            <a:noFill/>
          </a:ln>
        </p:spPr>
        <p:txBody>
          <a:bodyPr anchorCtr="0" anchor="t" bIns="91425" lIns="91425" spcFirstLastPara="1" rIns="91425" wrap="square" tIns="91425">
            <a:noAutofit/>
          </a:bodyPr>
          <a:lstStyle/>
          <a:p>
            <a:pPr indent="-381000" lvl="0" marL="457200" rtl="0" algn="l">
              <a:lnSpc>
                <a:spcPct val="12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Investment less than $5 billion prior to 2010, when it jumped to $25.3 billion. </a:t>
            </a:r>
            <a:endParaRPr sz="2400">
              <a:solidFill>
                <a:srgbClr val="FFFFFF"/>
              </a:solidFill>
              <a:latin typeface="Calibri"/>
              <a:ea typeface="Calibri"/>
              <a:cs typeface="Calibri"/>
              <a:sym typeface="Calibri"/>
            </a:endParaRPr>
          </a:p>
          <a:p>
            <a:pPr indent="-381000" lvl="0" marL="457200" rtl="0" algn="l">
              <a:lnSpc>
                <a:spcPct val="12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China was the biggest investor in LAC with deals totaling $18 billion (42 percent of the total).</a:t>
            </a:r>
            <a:endParaRPr sz="2400">
              <a:solidFill>
                <a:srgbClr val="FFFFFF"/>
              </a:solidFill>
              <a:latin typeface="Calibri"/>
              <a:ea typeface="Calibri"/>
              <a:cs typeface="Calibri"/>
              <a:sym typeface="Calibri"/>
            </a:endParaRPr>
          </a:p>
          <a:p>
            <a:pPr indent="-381000" lvl="0" marL="457200" rtl="0" algn="l">
              <a:lnSpc>
                <a:spcPct val="12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Abundant natural resources make LAC a highly desirable investment</a:t>
            </a:r>
            <a:r>
              <a:rPr lang="en-GB" sz="2400">
                <a:solidFill>
                  <a:srgbClr val="FFFFFF"/>
                </a:solidFill>
                <a:uFill>
                  <a:noFill/>
                </a:uFill>
                <a:latin typeface="Calibri"/>
                <a:ea typeface="Calibri"/>
                <a:cs typeface="Calibri"/>
                <a:sym typeface="Calibri"/>
                <a:hlinkClick r:id="rId3"/>
              </a:rPr>
              <a:t> </a:t>
            </a:r>
            <a:r>
              <a:rPr lang="en-GB" sz="2400" u="sng">
                <a:solidFill>
                  <a:srgbClr val="FFFFFF"/>
                </a:solidFill>
                <a:latin typeface="Calibri"/>
                <a:ea typeface="Calibri"/>
                <a:cs typeface="Calibri"/>
                <a:sym typeface="Calibri"/>
                <a:hlinkClick r:id="rId4"/>
              </a:rPr>
              <a:t>destination</a:t>
            </a:r>
            <a:r>
              <a:rPr lang="en-GB" sz="2400">
                <a:solidFill>
                  <a:srgbClr val="FFFFFF"/>
                </a:solidFill>
                <a:latin typeface="Calibri"/>
                <a:ea typeface="Calibri"/>
                <a:cs typeface="Calibri"/>
                <a:sym typeface="Calibri"/>
              </a:rPr>
              <a:t> for China</a:t>
            </a:r>
            <a:endParaRPr sz="2400">
              <a:solidFill>
                <a:srgbClr val="FFFFFF"/>
              </a:solidFill>
              <a:latin typeface="Calibri"/>
              <a:ea typeface="Calibri"/>
              <a:cs typeface="Calibri"/>
              <a:sym typeface="Calibri"/>
            </a:endParaRPr>
          </a:p>
          <a:p>
            <a:pPr indent="-381000" lvl="0" marL="457200" rtl="0" algn="l">
              <a:lnSpc>
                <a:spcPct val="12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China Development Bank and the Export-Import Bank of China – have</a:t>
            </a:r>
            <a:r>
              <a:rPr lang="en-GB" sz="2400">
                <a:solidFill>
                  <a:srgbClr val="FFFFFF"/>
                </a:solidFill>
                <a:uFill>
                  <a:noFill/>
                </a:uFill>
                <a:latin typeface="Calibri"/>
                <a:ea typeface="Calibri"/>
                <a:cs typeface="Calibri"/>
                <a:sym typeface="Calibri"/>
                <a:hlinkClick r:id="rId5"/>
              </a:rPr>
              <a:t> </a:t>
            </a:r>
            <a:r>
              <a:rPr lang="en-GB" sz="2400" u="sng">
                <a:solidFill>
                  <a:srgbClr val="FFFFFF"/>
                </a:solidFill>
                <a:latin typeface="Calibri"/>
                <a:ea typeface="Calibri"/>
                <a:cs typeface="Calibri"/>
                <a:sym typeface="Calibri"/>
                <a:hlinkClick r:id="rId6"/>
              </a:rPr>
              <a:t>issued</a:t>
            </a:r>
            <a:r>
              <a:rPr lang="en-GB" sz="2400">
                <a:solidFill>
                  <a:srgbClr val="FFFFFF"/>
                </a:solidFill>
                <a:latin typeface="Calibri"/>
                <a:ea typeface="Calibri"/>
                <a:cs typeface="Calibri"/>
                <a:sym typeface="Calibri"/>
              </a:rPr>
              <a:t> 85 loans amounting to $150.4 billion from 2005 to 2017 for energy, transportation, and infrastructure projects.</a:t>
            </a:r>
            <a:endParaRPr sz="2400">
              <a:solidFill>
                <a:srgbClr val="FFFFFF"/>
              </a:solidFill>
              <a:latin typeface="Calibri"/>
              <a:ea typeface="Calibri"/>
              <a:cs typeface="Calibri"/>
              <a:sym typeface="Calibri"/>
            </a:endParaRPr>
          </a:p>
        </p:txBody>
      </p:sp>
      <p:pic>
        <p:nvPicPr>
          <p:cNvPr id="370" name="Google Shape;370;p31"/>
          <p:cNvPicPr preferRelativeResize="0"/>
          <p:nvPr/>
        </p:nvPicPr>
        <p:blipFill rotWithShape="1">
          <a:blip r:embed="rId7">
            <a:alphaModFix/>
          </a:blip>
          <a:srcRect b="0" l="0" r="0" t="0"/>
          <a:stretch/>
        </p:blipFill>
        <p:spPr>
          <a:xfrm>
            <a:off x="7022350" y="2290233"/>
            <a:ext cx="1619250" cy="2286000"/>
          </a:xfrm>
          <a:prstGeom prst="rect">
            <a:avLst/>
          </a:prstGeom>
          <a:noFill/>
          <a:ln>
            <a:noFill/>
          </a:ln>
        </p:spPr>
      </p:pic>
      <p:sp>
        <p:nvSpPr>
          <p:cNvPr id="371" name="Google Shape;371;p31"/>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9">
                                            <p:txEl>
                                              <p:pRg end="0" st="0"/>
                                            </p:txEl>
                                          </p:spTgt>
                                        </p:tgtEl>
                                        <p:attrNameLst>
                                          <p:attrName>style.visibility</p:attrName>
                                        </p:attrNameLst>
                                      </p:cBhvr>
                                      <p:to>
                                        <p:strVal val="visible"/>
                                      </p:to>
                                    </p:set>
                                    <p:animEffect filter="fade" transition="in">
                                      <p:cBhvr>
                                        <p:cTn dur="1000"/>
                                        <p:tgtEl>
                                          <p:spTgt spid="36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9">
                                            <p:txEl>
                                              <p:pRg end="1" st="1"/>
                                            </p:txEl>
                                          </p:spTgt>
                                        </p:tgtEl>
                                        <p:attrNameLst>
                                          <p:attrName>style.visibility</p:attrName>
                                        </p:attrNameLst>
                                      </p:cBhvr>
                                      <p:to>
                                        <p:strVal val="visible"/>
                                      </p:to>
                                    </p:set>
                                    <p:animEffect filter="fade" transition="in">
                                      <p:cBhvr>
                                        <p:cTn dur="1000"/>
                                        <p:tgtEl>
                                          <p:spTgt spid="36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9">
                                            <p:txEl>
                                              <p:pRg end="2" st="2"/>
                                            </p:txEl>
                                          </p:spTgt>
                                        </p:tgtEl>
                                        <p:attrNameLst>
                                          <p:attrName>style.visibility</p:attrName>
                                        </p:attrNameLst>
                                      </p:cBhvr>
                                      <p:to>
                                        <p:strVal val="visible"/>
                                      </p:to>
                                    </p:set>
                                    <p:animEffect filter="fade" transition="in">
                                      <p:cBhvr>
                                        <p:cTn dur="1000"/>
                                        <p:tgtEl>
                                          <p:spTgt spid="36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9">
                                            <p:txEl>
                                              <p:pRg end="3" st="3"/>
                                            </p:txEl>
                                          </p:spTgt>
                                        </p:tgtEl>
                                        <p:attrNameLst>
                                          <p:attrName>style.visibility</p:attrName>
                                        </p:attrNameLst>
                                      </p:cBhvr>
                                      <p:to>
                                        <p:strVal val="visible"/>
                                      </p:to>
                                    </p:set>
                                    <p:animEffect filter="fade" transition="in">
                                      <p:cBhvr>
                                        <p:cTn dur="1000"/>
                                        <p:tgtEl>
                                          <p:spTgt spid="36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75" name="Shape 375"/>
        <p:cNvGrpSpPr/>
        <p:nvPr/>
      </p:nvGrpSpPr>
      <p:grpSpPr>
        <a:xfrm>
          <a:off x="0" y="0"/>
          <a:ext cx="0" cy="0"/>
          <a:chOff x="0" y="0"/>
          <a:chExt cx="0" cy="0"/>
        </a:xfrm>
      </p:grpSpPr>
      <p:sp>
        <p:nvSpPr>
          <p:cNvPr id="376" name="Google Shape;376;p32"/>
          <p:cNvSpPr txBox="1"/>
          <p:nvPr>
            <p:ph type="title"/>
          </p:nvPr>
        </p:nvSpPr>
        <p:spPr>
          <a:xfrm>
            <a:off x="311700" y="66433"/>
            <a:ext cx="8520600" cy="1290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sz="4000">
                <a:solidFill>
                  <a:srgbClr val="FFFFFF"/>
                </a:solidFill>
                <a:latin typeface="Times New Roman"/>
                <a:ea typeface="Times New Roman"/>
                <a:cs typeface="Times New Roman"/>
                <a:sym typeface="Times New Roman"/>
              </a:rPr>
              <a:t>Investment in </a:t>
            </a:r>
            <a:r>
              <a:rPr lang="en-GB" sz="4000">
                <a:solidFill>
                  <a:srgbClr val="FFFF00"/>
                </a:solidFill>
                <a:latin typeface="Times New Roman"/>
                <a:ea typeface="Times New Roman"/>
                <a:cs typeface="Times New Roman"/>
                <a:sym typeface="Times New Roman"/>
              </a:rPr>
              <a:t>Latin America</a:t>
            </a:r>
            <a:endParaRPr sz="4000">
              <a:solidFill>
                <a:srgbClr val="FFFF00"/>
              </a:solidFill>
              <a:latin typeface="Times New Roman"/>
              <a:ea typeface="Times New Roman"/>
              <a:cs typeface="Times New Roman"/>
              <a:sym typeface="Times New Roman"/>
            </a:endParaRPr>
          </a:p>
        </p:txBody>
      </p:sp>
      <p:sp>
        <p:nvSpPr>
          <p:cNvPr id="377" name="Google Shape;377;p32"/>
          <p:cNvSpPr txBox="1"/>
          <p:nvPr>
            <p:ph idx="1" type="body"/>
          </p:nvPr>
        </p:nvSpPr>
        <p:spPr>
          <a:xfrm>
            <a:off x="0" y="1010175"/>
            <a:ext cx="8832300" cy="5847600"/>
          </a:xfrm>
          <a:prstGeom prst="rect">
            <a:avLst/>
          </a:prstGeom>
          <a:noFill/>
          <a:ln>
            <a:noFill/>
          </a:ln>
        </p:spPr>
        <p:txBody>
          <a:bodyPr anchorCtr="0" anchor="t" bIns="91425" lIns="91425" spcFirstLastPara="1" rIns="91425" wrap="square" tIns="91425">
            <a:noAutofit/>
          </a:bodyPr>
          <a:lstStyle/>
          <a:p>
            <a:pPr indent="-381000" lvl="0" marL="457200" rtl="0" algn="l">
              <a:lnSpc>
                <a:spcPct val="125000"/>
              </a:lnSpc>
              <a:spcBef>
                <a:spcPts val="0"/>
              </a:spcBef>
              <a:spcAft>
                <a:spcPts val="0"/>
              </a:spcAft>
              <a:buClr>
                <a:srgbClr val="FFFFFF"/>
              </a:buClr>
              <a:buSzPts val="2400"/>
              <a:buChar char="●"/>
            </a:pPr>
            <a:r>
              <a:t/>
            </a:r>
            <a:endParaRPr sz="2400">
              <a:solidFill>
                <a:srgbClr val="FFFFFF"/>
              </a:solidFill>
              <a:latin typeface="Calibri"/>
              <a:ea typeface="Calibri"/>
              <a:cs typeface="Calibri"/>
              <a:sym typeface="Calibri"/>
            </a:endParaRPr>
          </a:p>
        </p:txBody>
      </p:sp>
      <p:sp>
        <p:nvSpPr>
          <p:cNvPr id="378" name="Google Shape;378;p32"/>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pic>
        <p:nvPicPr>
          <p:cNvPr id="379" name="Google Shape;379;p32"/>
          <p:cNvPicPr preferRelativeResize="0"/>
          <p:nvPr/>
        </p:nvPicPr>
        <p:blipFill rotWithShape="1">
          <a:blip r:embed="rId3">
            <a:alphaModFix/>
          </a:blip>
          <a:srcRect b="0" l="4260" r="0" t="32019"/>
          <a:stretch/>
        </p:blipFill>
        <p:spPr>
          <a:xfrm>
            <a:off x="0" y="66425"/>
            <a:ext cx="9144001" cy="6675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7">
                                            <p:txEl>
                                              <p:pRg end="0" st="0"/>
                                            </p:txEl>
                                          </p:spTgt>
                                        </p:tgtEl>
                                        <p:attrNameLst>
                                          <p:attrName>style.visibility</p:attrName>
                                        </p:attrNameLst>
                                      </p:cBhvr>
                                      <p:to>
                                        <p:strVal val="visible"/>
                                      </p:to>
                                    </p:set>
                                    <p:animEffect filter="fade" transition="in">
                                      <p:cBhvr>
                                        <p:cTn dur="1000"/>
                                        <p:tgtEl>
                                          <p:spTgt spid="377">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solidFill>
          <a:srgbClr val="000000"/>
        </a:solidFill>
      </p:bgPr>
    </p:bg>
    <p:spTree>
      <p:nvGrpSpPr>
        <p:cNvPr id="383" name="Shape 383"/>
        <p:cNvGrpSpPr/>
        <p:nvPr/>
      </p:nvGrpSpPr>
      <p:grpSpPr>
        <a:xfrm>
          <a:off x="0" y="0"/>
          <a:ext cx="0" cy="0"/>
          <a:chOff x="0" y="0"/>
          <a:chExt cx="0" cy="0"/>
        </a:xfrm>
      </p:grpSpPr>
      <p:sp>
        <p:nvSpPr>
          <p:cNvPr id="384" name="Google Shape;384;p33"/>
          <p:cNvSpPr txBox="1"/>
          <p:nvPr>
            <p:ph type="title"/>
          </p:nvPr>
        </p:nvSpPr>
        <p:spPr>
          <a:xfrm>
            <a:off x="311700" y="66433"/>
            <a:ext cx="8520600" cy="1290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sz="4000">
                <a:solidFill>
                  <a:srgbClr val="FFFFFF"/>
                </a:solidFill>
                <a:latin typeface="Times New Roman"/>
                <a:ea typeface="Times New Roman"/>
                <a:cs typeface="Times New Roman"/>
                <a:sym typeface="Times New Roman"/>
              </a:rPr>
              <a:t>Investment in </a:t>
            </a:r>
            <a:r>
              <a:rPr lang="en-GB" sz="4000">
                <a:solidFill>
                  <a:srgbClr val="FFFF00"/>
                </a:solidFill>
                <a:latin typeface="Times New Roman"/>
                <a:ea typeface="Times New Roman"/>
                <a:cs typeface="Times New Roman"/>
                <a:sym typeface="Times New Roman"/>
              </a:rPr>
              <a:t>Latin America</a:t>
            </a:r>
            <a:endParaRPr sz="4000">
              <a:solidFill>
                <a:srgbClr val="FFFF00"/>
              </a:solidFill>
              <a:latin typeface="Times New Roman"/>
              <a:ea typeface="Times New Roman"/>
              <a:cs typeface="Times New Roman"/>
              <a:sym typeface="Times New Roman"/>
            </a:endParaRPr>
          </a:p>
        </p:txBody>
      </p:sp>
      <p:sp>
        <p:nvSpPr>
          <p:cNvPr id="385" name="Google Shape;385;p33"/>
          <p:cNvSpPr txBox="1"/>
          <p:nvPr>
            <p:ph idx="1" type="body"/>
          </p:nvPr>
        </p:nvSpPr>
        <p:spPr>
          <a:xfrm>
            <a:off x="0" y="1010175"/>
            <a:ext cx="6849600" cy="5847600"/>
          </a:xfrm>
          <a:prstGeom prst="rect">
            <a:avLst/>
          </a:prstGeom>
          <a:noFill/>
          <a:ln>
            <a:noFill/>
          </a:ln>
        </p:spPr>
        <p:txBody>
          <a:bodyPr anchorCtr="0" anchor="t" bIns="91425" lIns="91425" spcFirstLastPara="1" rIns="91425" wrap="square" tIns="91425">
            <a:noAutofit/>
          </a:bodyPr>
          <a:lstStyle/>
          <a:p>
            <a:pPr indent="-381000" lvl="0" marL="457200" rtl="0" algn="l">
              <a:lnSpc>
                <a:spcPct val="12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Investment less than $5 billion prior to 2010, when it jumped to $25.3 billion. </a:t>
            </a:r>
            <a:endParaRPr sz="2400">
              <a:solidFill>
                <a:srgbClr val="FFFFFF"/>
              </a:solidFill>
              <a:latin typeface="Calibri"/>
              <a:ea typeface="Calibri"/>
              <a:cs typeface="Calibri"/>
              <a:sym typeface="Calibri"/>
            </a:endParaRPr>
          </a:p>
          <a:p>
            <a:pPr indent="-381000" lvl="0" marL="457200" rtl="0" algn="l">
              <a:lnSpc>
                <a:spcPct val="12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China was the biggest investor in LAC with deals totaling $18 billion (42 percent of the total).</a:t>
            </a:r>
            <a:endParaRPr sz="2400">
              <a:solidFill>
                <a:srgbClr val="FFFFFF"/>
              </a:solidFill>
              <a:latin typeface="Calibri"/>
              <a:ea typeface="Calibri"/>
              <a:cs typeface="Calibri"/>
              <a:sym typeface="Calibri"/>
            </a:endParaRPr>
          </a:p>
          <a:p>
            <a:pPr indent="-381000" lvl="0" marL="457200" rtl="0" algn="l">
              <a:lnSpc>
                <a:spcPct val="125000"/>
              </a:lnSpc>
              <a:spcBef>
                <a:spcPts val="0"/>
              </a:spcBef>
              <a:spcAft>
                <a:spcPts val="0"/>
              </a:spcAft>
              <a:buClr>
                <a:srgbClr val="FFFFFF"/>
              </a:buClr>
              <a:buSzPts val="2400"/>
              <a:buFont typeface="Calibri"/>
              <a:buChar char="●"/>
            </a:pPr>
            <a:r>
              <a:rPr lang="en-GB" sz="2400">
                <a:solidFill>
                  <a:srgbClr val="FFFFFF"/>
                </a:solidFill>
              </a:rPr>
              <a:t>Abundant natural resources make LAC a highly desirable investment</a:t>
            </a:r>
            <a:r>
              <a:rPr lang="en-GB" sz="2400">
                <a:solidFill>
                  <a:srgbClr val="FFFFFF"/>
                </a:solidFill>
                <a:uFill>
                  <a:noFill/>
                </a:uFill>
                <a:hlinkClick r:id="rId3"/>
              </a:rPr>
              <a:t> </a:t>
            </a:r>
            <a:r>
              <a:rPr lang="en-GB" sz="2400" u="sng">
                <a:solidFill>
                  <a:srgbClr val="FFFFFF"/>
                </a:solidFill>
                <a:hlinkClick r:id="rId4"/>
              </a:rPr>
              <a:t>destination</a:t>
            </a:r>
            <a:r>
              <a:rPr lang="en-GB" sz="2400">
                <a:solidFill>
                  <a:srgbClr val="FFFFFF"/>
                </a:solidFill>
              </a:rPr>
              <a:t> for China</a:t>
            </a:r>
            <a:endParaRPr sz="2400">
              <a:solidFill>
                <a:srgbClr val="FFFFFF"/>
              </a:solidFill>
            </a:endParaRPr>
          </a:p>
          <a:p>
            <a:pPr indent="-381000" lvl="0" marL="457200" rtl="0" algn="l">
              <a:lnSpc>
                <a:spcPct val="125000"/>
              </a:lnSpc>
              <a:spcBef>
                <a:spcPts val="0"/>
              </a:spcBef>
              <a:spcAft>
                <a:spcPts val="0"/>
              </a:spcAft>
              <a:buClr>
                <a:srgbClr val="FFFFFF"/>
              </a:buClr>
              <a:buSzPts val="2400"/>
              <a:buChar char="●"/>
            </a:pPr>
            <a:r>
              <a:rPr lang="en-GB" sz="2400">
                <a:solidFill>
                  <a:srgbClr val="FFFFFF"/>
                </a:solidFill>
              </a:rPr>
              <a:t>China Development Bank and the Export-Import Bank of China – have</a:t>
            </a:r>
            <a:r>
              <a:rPr lang="en-GB" sz="2400">
                <a:solidFill>
                  <a:srgbClr val="FFFFFF"/>
                </a:solidFill>
                <a:uFill>
                  <a:noFill/>
                </a:uFill>
                <a:hlinkClick r:id="rId5"/>
              </a:rPr>
              <a:t> </a:t>
            </a:r>
            <a:r>
              <a:rPr lang="en-GB" sz="2400" u="sng">
                <a:solidFill>
                  <a:srgbClr val="FFFFFF"/>
                </a:solidFill>
                <a:hlinkClick r:id="rId6"/>
              </a:rPr>
              <a:t>issued</a:t>
            </a:r>
            <a:r>
              <a:rPr lang="en-GB" sz="2400">
                <a:solidFill>
                  <a:srgbClr val="FFFFFF"/>
                </a:solidFill>
              </a:rPr>
              <a:t> 85 loans amounting to $150.4 billion from 2005 to 2017 for energy, transportation, and infrastructure projects.</a:t>
            </a:r>
            <a:endParaRPr sz="2400">
              <a:solidFill>
                <a:srgbClr val="FFFFFF"/>
              </a:solidFill>
              <a:latin typeface="Calibri"/>
              <a:ea typeface="Calibri"/>
              <a:cs typeface="Calibri"/>
              <a:sym typeface="Calibri"/>
            </a:endParaRPr>
          </a:p>
        </p:txBody>
      </p:sp>
      <p:pic>
        <p:nvPicPr>
          <p:cNvPr id="386" name="Google Shape;386;p33"/>
          <p:cNvPicPr preferRelativeResize="0"/>
          <p:nvPr/>
        </p:nvPicPr>
        <p:blipFill rotWithShape="1">
          <a:blip r:embed="rId7">
            <a:alphaModFix/>
          </a:blip>
          <a:srcRect b="0" l="0" r="0" t="0"/>
          <a:stretch/>
        </p:blipFill>
        <p:spPr>
          <a:xfrm>
            <a:off x="7022350" y="2290233"/>
            <a:ext cx="1619250" cy="2286000"/>
          </a:xfrm>
          <a:prstGeom prst="rect">
            <a:avLst/>
          </a:prstGeom>
          <a:noFill/>
          <a:ln>
            <a:noFill/>
          </a:ln>
        </p:spPr>
      </p:pic>
      <p:sp>
        <p:nvSpPr>
          <p:cNvPr id="387" name="Google Shape;387;p33"/>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pic>
        <p:nvPicPr>
          <p:cNvPr id="388" name="Google Shape;388;p33"/>
          <p:cNvPicPr preferRelativeResize="0"/>
          <p:nvPr/>
        </p:nvPicPr>
        <p:blipFill rotWithShape="1">
          <a:blip r:embed="rId8">
            <a:alphaModFix/>
          </a:blip>
          <a:srcRect b="0" l="0" r="0" t="0"/>
          <a:stretch/>
        </p:blipFill>
        <p:spPr>
          <a:xfrm>
            <a:off x="0" y="0"/>
            <a:ext cx="9230499" cy="6858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5">
                                            <p:txEl>
                                              <p:pRg end="0" st="0"/>
                                            </p:txEl>
                                          </p:spTgt>
                                        </p:tgtEl>
                                        <p:attrNameLst>
                                          <p:attrName>style.visibility</p:attrName>
                                        </p:attrNameLst>
                                      </p:cBhvr>
                                      <p:to>
                                        <p:strVal val="visible"/>
                                      </p:to>
                                    </p:set>
                                    <p:animEffect filter="fade" transition="in">
                                      <p:cBhvr>
                                        <p:cTn dur="1000"/>
                                        <p:tgtEl>
                                          <p:spTgt spid="38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5">
                                            <p:txEl>
                                              <p:pRg end="1" st="1"/>
                                            </p:txEl>
                                          </p:spTgt>
                                        </p:tgtEl>
                                        <p:attrNameLst>
                                          <p:attrName>style.visibility</p:attrName>
                                        </p:attrNameLst>
                                      </p:cBhvr>
                                      <p:to>
                                        <p:strVal val="visible"/>
                                      </p:to>
                                    </p:set>
                                    <p:animEffect filter="fade" transition="in">
                                      <p:cBhvr>
                                        <p:cTn dur="1000"/>
                                        <p:tgtEl>
                                          <p:spTgt spid="38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5">
                                            <p:txEl>
                                              <p:pRg end="2" st="2"/>
                                            </p:txEl>
                                          </p:spTgt>
                                        </p:tgtEl>
                                        <p:attrNameLst>
                                          <p:attrName>style.visibility</p:attrName>
                                        </p:attrNameLst>
                                      </p:cBhvr>
                                      <p:to>
                                        <p:strVal val="visible"/>
                                      </p:to>
                                    </p:set>
                                    <p:animEffect filter="fade" transition="in">
                                      <p:cBhvr>
                                        <p:cTn dur="1000"/>
                                        <p:tgtEl>
                                          <p:spTgt spid="38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5">
                                            <p:txEl>
                                              <p:pRg end="3" st="3"/>
                                            </p:txEl>
                                          </p:spTgt>
                                        </p:tgtEl>
                                        <p:attrNameLst>
                                          <p:attrName>style.visibility</p:attrName>
                                        </p:attrNameLst>
                                      </p:cBhvr>
                                      <p:to>
                                        <p:strVal val="visible"/>
                                      </p:to>
                                    </p:set>
                                    <p:animEffect filter="fade" transition="in">
                                      <p:cBhvr>
                                        <p:cTn dur="1000"/>
                                        <p:tgtEl>
                                          <p:spTgt spid="385">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92" name="Shape 392"/>
        <p:cNvGrpSpPr/>
        <p:nvPr/>
      </p:nvGrpSpPr>
      <p:grpSpPr>
        <a:xfrm>
          <a:off x="0" y="0"/>
          <a:ext cx="0" cy="0"/>
          <a:chOff x="0" y="0"/>
          <a:chExt cx="0" cy="0"/>
        </a:xfrm>
      </p:grpSpPr>
      <p:sp>
        <p:nvSpPr>
          <p:cNvPr id="393" name="Google Shape;393;p34"/>
          <p:cNvSpPr txBox="1"/>
          <p:nvPr>
            <p:ph type="title"/>
          </p:nvPr>
        </p:nvSpPr>
        <p:spPr>
          <a:xfrm>
            <a:off x="311700" y="66433"/>
            <a:ext cx="8520600" cy="1290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sz="4000">
                <a:solidFill>
                  <a:srgbClr val="FFFFFF"/>
                </a:solidFill>
                <a:latin typeface="Times New Roman"/>
                <a:ea typeface="Times New Roman"/>
                <a:cs typeface="Times New Roman"/>
                <a:sym typeface="Times New Roman"/>
              </a:rPr>
              <a:t>Investment in </a:t>
            </a:r>
            <a:r>
              <a:rPr lang="en-GB" sz="4000">
                <a:solidFill>
                  <a:srgbClr val="FFFF00"/>
                </a:solidFill>
                <a:latin typeface="Times New Roman"/>
                <a:ea typeface="Times New Roman"/>
                <a:cs typeface="Times New Roman"/>
                <a:sym typeface="Times New Roman"/>
              </a:rPr>
              <a:t>Latin America</a:t>
            </a:r>
            <a:endParaRPr sz="4000">
              <a:solidFill>
                <a:srgbClr val="FFFF00"/>
              </a:solidFill>
              <a:latin typeface="Times New Roman"/>
              <a:ea typeface="Times New Roman"/>
              <a:cs typeface="Times New Roman"/>
              <a:sym typeface="Times New Roman"/>
            </a:endParaRPr>
          </a:p>
        </p:txBody>
      </p:sp>
      <p:sp>
        <p:nvSpPr>
          <p:cNvPr id="394" name="Google Shape;394;p34"/>
          <p:cNvSpPr txBox="1"/>
          <p:nvPr>
            <p:ph idx="1" type="body"/>
          </p:nvPr>
        </p:nvSpPr>
        <p:spPr>
          <a:xfrm>
            <a:off x="6" y="1744858"/>
            <a:ext cx="6849600" cy="5847600"/>
          </a:xfrm>
          <a:prstGeom prst="rect">
            <a:avLst/>
          </a:prstGeom>
          <a:noFill/>
          <a:ln>
            <a:noFill/>
          </a:ln>
        </p:spPr>
        <p:txBody>
          <a:bodyPr anchorCtr="0" anchor="t" bIns="91425" lIns="91425" spcFirstLastPara="1" rIns="91425" wrap="square" tIns="91425">
            <a:noAutofit/>
          </a:bodyPr>
          <a:lstStyle/>
          <a:p>
            <a:pPr indent="-381000" lvl="0" marL="457200" rtl="0" algn="l">
              <a:lnSpc>
                <a:spcPct val="125000"/>
              </a:lnSpc>
              <a:spcBef>
                <a:spcPts val="0"/>
              </a:spcBef>
              <a:spcAft>
                <a:spcPts val="0"/>
              </a:spcAft>
              <a:buClr>
                <a:schemeClr val="lt1"/>
              </a:buClr>
              <a:buSzPts val="2400"/>
              <a:buFont typeface="Calibri"/>
              <a:buChar char="●"/>
            </a:pPr>
            <a:r>
              <a:rPr lang="en-GB" sz="2400">
                <a:solidFill>
                  <a:schemeClr val="lt1"/>
                </a:solidFill>
                <a:latin typeface="Calibri"/>
                <a:ea typeface="Calibri"/>
                <a:cs typeface="Calibri"/>
                <a:sym typeface="Calibri"/>
              </a:rPr>
              <a:t>Strengthening of bilateral relationships with countries.</a:t>
            </a:r>
            <a:endParaRPr sz="2400">
              <a:solidFill>
                <a:schemeClr val="lt1"/>
              </a:solidFill>
              <a:latin typeface="Calibri"/>
              <a:ea typeface="Calibri"/>
              <a:cs typeface="Calibri"/>
              <a:sym typeface="Calibri"/>
            </a:endParaRPr>
          </a:p>
          <a:p>
            <a:pPr indent="-381000" lvl="0" marL="457200" rtl="0" algn="l">
              <a:lnSpc>
                <a:spcPct val="125000"/>
              </a:lnSpc>
              <a:spcBef>
                <a:spcPts val="0"/>
              </a:spcBef>
              <a:spcAft>
                <a:spcPts val="0"/>
              </a:spcAft>
              <a:buClr>
                <a:schemeClr val="lt1"/>
              </a:buClr>
              <a:buSzPts val="2400"/>
              <a:buFont typeface="Calibri"/>
              <a:buChar char="●"/>
            </a:pPr>
            <a:r>
              <a:rPr lang="en-GB" sz="2400">
                <a:solidFill>
                  <a:srgbClr val="FFFF00"/>
                </a:solidFill>
                <a:latin typeface="Calibri"/>
                <a:ea typeface="Calibri"/>
                <a:cs typeface="Calibri"/>
                <a:sym typeface="Calibri"/>
              </a:rPr>
              <a:t>Less</a:t>
            </a:r>
            <a:r>
              <a:rPr lang="en-GB" sz="2400">
                <a:solidFill>
                  <a:schemeClr val="lt1"/>
                </a:solidFill>
                <a:latin typeface="Calibri"/>
                <a:ea typeface="Calibri"/>
                <a:cs typeface="Calibri"/>
                <a:sym typeface="Calibri"/>
              </a:rPr>
              <a:t> interference from </a:t>
            </a:r>
            <a:r>
              <a:rPr lang="en-GB" sz="2400">
                <a:solidFill>
                  <a:srgbClr val="FFFF00"/>
                </a:solidFill>
                <a:latin typeface="Calibri"/>
                <a:ea typeface="Calibri"/>
                <a:cs typeface="Calibri"/>
                <a:sym typeface="Calibri"/>
              </a:rPr>
              <a:t>USA</a:t>
            </a:r>
            <a:r>
              <a:rPr lang="en-GB" sz="2400">
                <a:solidFill>
                  <a:schemeClr val="lt1"/>
                </a:solidFill>
                <a:latin typeface="Calibri"/>
                <a:ea typeface="Calibri"/>
                <a:cs typeface="Calibri"/>
                <a:sym typeface="Calibri"/>
              </a:rPr>
              <a:t> (busy in building WALL).</a:t>
            </a:r>
            <a:endParaRPr sz="2400">
              <a:solidFill>
                <a:schemeClr val="lt1"/>
              </a:solidFill>
              <a:latin typeface="Calibri"/>
              <a:ea typeface="Calibri"/>
              <a:cs typeface="Calibri"/>
              <a:sym typeface="Calibri"/>
            </a:endParaRPr>
          </a:p>
          <a:p>
            <a:pPr indent="-381000" lvl="0" marL="457200" rtl="0" algn="l">
              <a:lnSpc>
                <a:spcPct val="125000"/>
              </a:lnSpc>
              <a:spcBef>
                <a:spcPts val="0"/>
              </a:spcBef>
              <a:spcAft>
                <a:spcPts val="0"/>
              </a:spcAft>
              <a:buClr>
                <a:schemeClr val="lt1"/>
              </a:buClr>
              <a:buSzPts val="2400"/>
              <a:buFont typeface="Calibri"/>
              <a:buChar char="●"/>
            </a:pPr>
            <a:r>
              <a:rPr lang="en-GB" sz="2400">
                <a:solidFill>
                  <a:schemeClr val="lt1"/>
                </a:solidFill>
                <a:latin typeface="Calibri"/>
                <a:ea typeface="Calibri"/>
                <a:cs typeface="Calibri"/>
                <a:sym typeface="Calibri"/>
              </a:rPr>
              <a:t>China </a:t>
            </a:r>
            <a:r>
              <a:rPr lang="en-GB" sz="2400">
                <a:solidFill>
                  <a:srgbClr val="FFFF00"/>
                </a:solidFill>
                <a:latin typeface="Calibri"/>
                <a:ea typeface="Calibri"/>
                <a:cs typeface="Calibri"/>
                <a:sym typeface="Calibri"/>
              </a:rPr>
              <a:t>surpassed</a:t>
            </a:r>
            <a:r>
              <a:rPr lang="en-GB" sz="2400">
                <a:solidFill>
                  <a:schemeClr val="lt1"/>
                </a:solidFill>
                <a:latin typeface="Calibri"/>
                <a:ea typeface="Calibri"/>
                <a:cs typeface="Calibri"/>
                <a:sym typeface="Calibri"/>
              </a:rPr>
              <a:t> US as a top trading partner.</a:t>
            </a:r>
            <a:endParaRPr sz="2400">
              <a:solidFill>
                <a:schemeClr val="lt1"/>
              </a:solidFill>
              <a:latin typeface="Calibri"/>
              <a:ea typeface="Calibri"/>
              <a:cs typeface="Calibri"/>
              <a:sym typeface="Calibri"/>
            </a:endParaRPr>
          </a:p>
          <a:p>
            <a:pPr indent="-381000" lvl="0" marL="457200" rtl="0" algn="l">
              <a:lnSpc>
                <a:spcPct val="125000"/>
              </a:lnSpc>
              <a:spcBef>
                <a:spcPts val="0"/>
              </a:spcBef>
              <a:spcAft>
                <a:spcPts val="0"/>
              </a:spcAft>
              <a:buClr>
                <a:schemeClr val="lt1"/>
              </a:buClr>
              <a:buSzPts val="2400"/>
              <a:buFont typeface="Calibri"/>
              <a:buChar char="●"/>
            </a:pPr>
            <a:r>
              <a:rPr lang="en-GB" sz="2400">
                <a:solidFill>
                  <a:srgbClr val="FFFF00"/>
                </a:solidFill>
                <a:latin typeface="Calibri"/>
                <a:ea typeface="Calibri"/>
                <a:cs typeface="Calibri"/>
                <a:sym typeface="Calibri"/>
              </a:rPr>
              <a:t>Employment</a:t>
            </a:r>
            <a:r>
              <a:rPr lang="en-GB" sz="2400">
                <a:solidFill>
                  <a:schemeClr val="lt1"/>
                </a:solidFill>
                <a:latin typeface="Calibri"/>
                <a:ea typeface="Calibri"/>
                <a:cs typeface="Calibri"/>
                <a:sym typeface="Calibri"/>
              </a:rPr>
              <a:t> for chinese workers.</a:t>
            </a:r>
            <a:endParaRPr sz="2400">
              <a:solidFill>
                <a:schemeClr val="lt1"/>
              </a:solidFill>
              <a:latin typeface="Calibri"/>
              <a:ea typeface="Calibri"/>
              <a:cs typeface="Calibri"/>
              <a:sym typeface="Calibri"/>
            </a:endParaRPr>
          </a:p>
          <a:p>
            <a:pPr indent="-381000" lvl="0" marL="457200" rtl="0" algn="l">
              <a:lnSpc>
                <a:spcPct val="125000"/>
              </a:lnSpc>
              <a:spcBef>
                <a:spcPts val="0"/>
              </a:spcBef>
              <a:spcAft>
                <a:spcPts val="0"/>
              </a:spcAft>
              <a:buClr>
                <a:schemeClr val="lt1"/>
              </a:buClr>
              <a:buSzPts val="2400"/>
              <a:buFont typeface="Calibri"/>
              <a:buChar char="●"/>
            </a:pPr>
            <a:r>
              <a:rPr lang="en-GB" sz="2400">
                <a:solidFill>
                  <a:schemeClr val="lt1"/>
                </a:solidFill>
                <a:latin typeface="Calibri"/>
                <a:ea typeface="Calibri"/>
                <a:cs typeface="Calibri"/>
                <a:sym typeface="Calibri"/>
              </a:rPr>
              <a:t>China viewed Latin America as a source of </a:t>
            </a:r>
            <a:r>
              <a:rPr lang="en-GB" sz="2400">
                <a:solidFill>
                  <a:srgbClr val="FFFF00"/>
                </a:solidFill>
                <a:latin typeface="Calibri"/>
                <a:ea typeface="Calibri"/>
                <a:cs typeface="Calibri"/>
                <a:sym typeface="Calibri"/>
              </a:rPr>
              <a:t>raw material.</a:t>
            </a:r>
            <a:endParaRPr sz="2400">
              <a:solidFill>
                <a:srgbClr val="FFFF00"/>
              </a:solidFill>
              <a:latin typeface="Calibri"/>
              <a:ea typeface="Calibri"/>
              <a:cs typeface="Calibri"/>
              <a:sym typeface="Calibri"/>
            </a:endParaRPr>
          </a:p>
          <a:p>
            <a:pPr indent="0" lvl="0" marL="457200" rtl="0" algn="l">
              <a:lnSpc>
                <a:spcPct val="125000"/>
              </a:lnSpc>
              <a:spcBef>
                <a:spcPts val="0"/>
              </a:spcBef>
              <a:spcAft>
                <a:spcPts val="0"/>
              </a:spcAft>
              <a:buClr>
                <a:schemeClr val="dk1"/>
              </a:buClr>
              <a:buSzPts val="1800"/>
              <a:buFont typeface="Arial"/>
              <a:buNone/>
            </a:pPr>
            <a:r>
              <a:t/>
            </a:r>
            <a:endParaRPr sz="2400">
              <a:solidFill>
                <a:schemeClr val="lt1"/>
              </a:solidFill>
              <a:latin typeface="Calibri"/>
              <a:ea typeface="Calibri"/>
              <a:cs typeface="Calibri"/>
              <a:sym typeface="Calibri"/>
            </a:endParaRPr>
          </a:p>
          <a:p>
            <a:pPr indent="0" lvl="0" marL="457200" rtl="0" algn="l">
              <a:lnSpc>
                <a:spcPct val="125000"/>
              </a:lnSpc>
              <a:spcBef>
                <a:spcPts val="0"/>
              </a:spcBef>
              <a:spcAft>
                <a:spcPts val="0"/>
              </a:spcAft>
              <a:buSzPts val="1800"/>
              <a:buNone/>
            </a:pPr>
            <a:r>
              <a:t/>
            </a:r>
            <a:endParaRPr sz="2400">
              <a:solidFill>
                <a:srgbClr val="FFFFFF"/>
              </a:solidFill>
              <a:latin typeface="Calibri"/>
              <a:ea typeface="Calibri"/>
              <a:cs typeface="Calibri"/>
              <a:sym typeface="Calibri"/>
            </a:endParaRPr>
          </a:p>
        </p:txBody>
      </p:sp>
      <p:pic>
        <p:nvPicPr>
          <p:cNvPr id="395" name="Google Shape;395;p34"/>
          <p:cNvPicPr preferRelativeResize="0"/>
          <p:nvPr/>
        </p:nvPicPr>
        <p:blipFill rotWithShape="1">
          <a:blip r:embed="rId3">
            <a:alphaModFix/>
          </a:blip>
          <a:srcRect b="0" l="0" r="0" t="0"/>
          <a:stretch/>
        </p:blipFill>
        <p:spPr>
          <a:xfrm>
            <a:off x="7022350" y="2290233"/>
            <a:ext cx="1619250" cy="2286000"/>
          </a:xfrm>
          <a:prstGeom prst="rect">
            <a:avLst/>
          </a:prstGeom>
          <a:noFill/>
          <a:ln>
            <a:noFill/>
          </a:ln>
        </p:spPr>
      </p:pic>
      <p:sp>
        <p:nvSpPr>
          <p:cNvPr id="396" name="Google Shape;396;p34"/>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
                                            <p:txEl>
                                              <p:pRg end="0" st="0"/>
                                            </p:txEl>
                                          </p:spTgt>
                                        </p:tgtEl>
                                        <p:attrNameLst>
                                          <p:attrName>style.visibility</p:attrName>
                                        </p:attrNameLst>
                                      </p:cBhvr>
                                      <p:to>
                                        <p:strVal val="visible"/>
                                      </p:to>
                                    </p:set>
                                    <p:animEffect filter="fade" transition="in">
                                      <p:cBhvr>
                                        <p:cTn dur="1000"/>
                                        <p:tgtEl>
                                          <p:spTgt spid="39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
                                            <p:txEl>
                                              <p:pRg end="1" st="1"/>
                                            </p:txEl>
                                          </p:spTgt>
                                        </p:tgtEl>
                                        <p:attrNameLst>
                                          <p:attrName>style.visibility</p:attrName>
                                        </p:attrNameLst>
                                      </p:cBhvr>
                                      <p:to>
                                        <p:strVal val="visible"/>
                                      </p:to>
                                    </p:set>
                                    <p:animEffect filter="fade" transition="in">
                                      <p:cBhvr>
                                        <p:cTn dur="1000"/>
                                        <p:tgtEl>
                                          <p:spTgt spid="39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
                                            <p:txEl>
                                              <p:pRg end="2" st="2"/>
                                            </p:txEl>
                                          </p:spTgt>
                                        </p:tgtEl>
                                        <p:attrNameLst>
                                          <p:attrName>style.visibility</p:attrName>
                                        </p:attrNameLst>
                                      </p:cBhvr>
                                      <p:to>
                                        <p:strVal val="visible"/>
                                      </p:to>
                                    </p:set>
                                    <p:animEffect filter="fade" transition="in">
                                      <p:cBhvr>
                                        <p:cTn dur="1000"/>
                                        <p:tgtEl>
                                          <p:spTgt spid="39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
                                            <p:txEl>
                                              <p:pRg end="3" st="3"/>
                                            </p:txEl>
                                          </p:spTgt>
                                        </p:tgtEl>
                                        <p:attrNameLst>
                                          <p:attrName>style.visibility</p:attrName>
                                        </p:attrNameLst>
                                      </p:cBhvr>
                                      <p:to>
                                        <p:strVal val="visible"/>
                                      </p:to>
                                    </p:set>
                                    <p:animEffect filter="fade" transition="in">
                                      <p:cBhvr>
                                        <p:cTn dur="1000"/>
                                        <p:tgtEl>
                                          <p:spTgt spid="39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
                                            <p:txEl>
                                              <p:pRg end="4" st="4"/>
                                            </p:txEl>
                                          </p:spTgt>
                                        </p:tgtEl>
                                        <p:attrNameLst>
                                          <p:attrName>style.visibility</p:attrName>
                                        </p:attrNameLst>
                                      </p:cBhvr>
                                      <p:to>
                                        <p:strVal val="visible"/>
                                      </p:to>
                                    </p:set>
                                    <p:animEffect filter="fade" transition="in">
                                      <p:cBhvr>
                                        <p:cTn dur="1000"/>
                                        <p:tgtEl>
                                          <p:spTgt spid="39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
                                            <p:txEl>
                                              <p:pRg end="5" st="5"/>
                                            </p:txEl>
                                          </p:spTgt>
                                        </p:tgtEl>
                                        <p:attrNameLst>
                                          <p:attrName>style.visibility</p:attrName>
                                        </p:attrNameLst>
                                      </p:cBhvr>
                                      <p:to>
                                        <p:strVal val="visible"/>
                                      </p:to>
                                    </p:set>
                                    <p:animEffect filter="fade" transition="in">
                                      <p:cBhvr>
                                        <p:cTn dur="1000"/>
                                        <p:tgtEl>
                                          <p:spTgt spid="39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
                                            <p:txEl>
                                              <p:pRg end="6" st="6"/>
                                            </p:txEl>
                                          </p:spTgt>
                                        </p:tgtEl>
                                        <p:attrNameLst>
                                          <p:attrName>style.visibility</p:attrName>
                                        </p:attrNameLst>
                                      </p:cBhvr>
                                      <p:to>
                                        <p:strVal val="visible"/>
                                      </p:to>
                                    </p:set>
                                    <p:animEffect filter="fade" transition="in">
                                      <p:cBhvr>
                                        <p:cTn dur="1000"/>
                                        <p:tgtEl>
                                          <p:spTgt spid="394">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solidFill>
          <a:srgbClr val="000000"/>
        </a:solidFill>
      </p:bgPr>
    </p:bg>
    <p:spTree>
      <p:nvGrpSpPr>
        <p:cNvPr id="400" name="Shape 400"/>
        <p:cNvGrpSpPr/>
        <p:nvPr/>
      </p:nvGrpSpPr>
      <p:grpSpPr>
        <a:xfrm>
          <a:off x="0" y="0"/>
          <a:ext cx="0" cy="0"/>
          <a:chOff x="0" y="0"/>
          <a:chExt cx="0" cy="0"/>
        </a:xfrm>
      </p:grpSpPr>
      <p:sp>
        <p:nvSpPr>
          <p:cNvPr id="401" name="Google Shape;401;p35"/>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t/>
            </a:r>
            <a:endParaRPr/>
          </a:p>
        </p:txBody>
      </p:sp>
      <p:sp>
        <p:nvSpPr>
          <p:cNvPr id="402" name="Google Shape;402;p35"/>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t/>
            </a:r>
            <a:endParaRPr/>
          </a:p>
        </p:txBody>
      </p:sp>
      <p:pic>
        <p:nvPicPr>
          <p:cNvPr id="403" name="Google Shape;403;p35"/>
          <p:cNvPicPr preferRelativeResize="0"/>
          <p:nvPr/>
        </p:nvPicPr>
        <p:blipFill rotWithShape="1">
          <a:blip r:embed="rId3">
            <a:alphaModFix/>
          </a:blip>
          <a:srcRect b="0" l="0" r="0" t="0"/>
          <a:stretch/>
        </p:blipFill>
        <p:spPr>
          <a:xfrm>
            <a:off x="190500" y="301633"/>
            <a:ext cx="8774900" cy="6350001"/>
          </a:xfrm>
          <a:prstGeom prst="rect">
            <a:avLst/>
          </a:prstGeom>
          <a:noFill/>
          <a:ln>
            <a:noFill/>
          </a:ln>
        </p:spPr>
      </p:pic>
      <p:sp>
        <p:nvSpPr>
          <p:cNvPr id="404" name="Google Shape;404;p35"/>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3"/>
                                        </p:tgtEl>
                                        <p:attrNameLst>
                                          <p:attrName>style.visibility</p:attrName>
                                        </p:attrNameLst>
                                      </p:cBhvr>
                                      <p:to>
                                        <p:strVal val="visible"/>
                                      </p:to>
                                    </p:set>
                                    <p:animEffect filter="fade" transition="in">
                                      <p:cBhvr>
                                        <p:cTn dur="1000"/>
                                        <p:tgtEl>
                                          <p:spTgt spid="4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408" name="Shape 408"/>
        <p:cNvGrpSpPr/>
        <p:nvPr/>
      </p:nvGrpSpPr>
      <p:grpSpPr>
        <a:xfrm>
          <a:off x="0" y="0"/>
          <a:ext cx="0" cy="0"/>
          <a:chOff x="0" y="0"/>
          <a:chExt cx="0" cy="0"/>
        </a:xfrm>
      </p:grpSpPr>
      <p:sp>
        <p:nvSpPr>
          <p:cNvPr id="409" name="Google Shape;409;p36"/>
          <p:cNvSpPr txBox="1"/>
          <p:nvPr>
            <p:ph type="title"/>
          </p:nvPr>
        </p:nvSpPr>
        <p:spPr>
          <a:xfrm>
            <a:off x="311700" y="0"/>
            <a:ext cx="8520600" cy="111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sz="4000">
                <a:solidFill>
                  <a:srgbClr val="FFFFFF"/>
                </a:solidFill>
                <a:latin typeface="Times New Roman"/>
                <a:ea typeface="Times New Roman"/>
                <a:cs typeface="Times New Roman"/>
                <a:sym typeface="Times New Roman"/>
              </a:rPr>
              <a:t>Investment in </a:t>
            </a:r>
            <a:r>
              <a:rPr lang="en-GB" sz="4000">
                <a:solidFill>
                  <a:srgbClr val="FFFF00"/>
                </a:solidFill>
                <a:latin typeface="Times New Roman"/>
                <a:ea typeface="Times New Roman"/>
                <a:cs typeface="Times New Roman"/>
                <a:sym typeface="Times New Roman"/>
              </a:rPr>
              <a:t>Africa</a:t>
            </a:r>
            <a:endParaRPr sz="4000">
              <a:solidFill>
                <a:srgbClr val="FFFF00"/>
              </a:solidFill>
              <a:latin typeface="Times New Roman"/>
              <a:ea typeface="Times New Roman"/>
              <a:cs typeface="Times New Roman"/>
              <a:sym typeface="Times New Roman"/>
            </a:endParaRPr>
          </a:p>
        </p:txBody>
      </p:sp>
      <p:sp>
        <p:nvSpPr>
          <p:cNvPr id="410" name="Google Shape;410;p36"/>
          <p:cNvSpPr txBox="1"/>
          <p:nvPr>
            <p:ph idx="1" type="body"/>
          </p:nvPr>
        </p:nvSpPr>
        <p:spPr>
          <a:xfrm>
            <a:off x="1178725" y="1312325"/>
            <a:ext cx="6524700" cy="5430000"/>
          </a:xfrm>
          <a:prstGeom prst="rect">
            <a:avLst/>
          </a:prstGeom>
          <a:noFill/>
          <a:ln>
            <a:noFill/>
          </a:ln>
        </p:spPr>
        <p:txBody>
          <a:bodyPr anchorCtr="0" anchor="ctr" bIns="91425" lIns="91425" spcFirstLastPara="1" rIns="91425" wrap="square" tIns="91425">
            <a:noAutofit/>
          </a:bodyPr>
          <a:lstStyle/>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In 2016, China was the </a:t>
            </a:r>
            <a:r>
              <a:rPr lang="en-GB" sz="2400">
                <a:solidFill>
                  <a:srgbClr val="FFFF00"/>
                </a:solidFill>
                <a:latin typeface="Calibri"/>
                <a:ea typeface="Calibri"/>
                <a:cs typeface="Calibri"/>
                <a:sym typeface="Calibri"/>
              </a:rPr>
              <a:t>largest</a:t>
            </a:r>
            <a:r>
              <a:rPr lang="en-GB" sz="2400">
                <a:solidFill>
                  <a:srgbClr val="FFFFFF"/>
                </a:solidFill>
                <a:latin typeface="Calibri"/>
                <a:ea typeface="Calibri"/>
                <a:cs typeface="Calibri"/>
                <a:sym typeface="Calibri"/>
              </a:rPr>
              <a:t> investor in Africa</a:t>
            </a:r>
            <a:r>
              <a:rPr lang="en-GB" sz="2400">
                <a:solidFill>
                  <a:srgbClr val="FFFF00"/>
                </a:solidFill>
                <a:latin typeface="Calibri"/>
                <a:ea typeface="Calibri"/>
                <a:cs typeface="Calibri"/>
                <a:sym typeface="Calibri"/>
              </a:rPr>
              <a:t>(39%)</a:t>
            </a:r>
            <a:r>
              <a:rPr lang="en-GB" sz="2400">
                <a:solidFill>
                  <a:srgbClr val="FFFFFF"/>
                </a:solidFill>
                <a:latin typeface="Calibri"/>
                <a:ea typeface="Calibri"/>
                <a:cs typeface="Calibri"/>
                <a:sym typeface="Calibri"/>
              </a:rPr>
              <a:t>.</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Chinese investment in Africa is a more market-driven phenomenon.</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At the Chinese companies, </a:t>
            </a:r>
            <a:r>
              <a:rPr lang="en-GB" sz="2400">
                <a:solidFill>
                  <a:srgbClr val="FFFF00"/>
                </a:solidFill>
                <a:latin typeface="Calibri"/>
                <a:ea typeface="Calibri"/>
                <a:cs typeface="Calibri"/>
                <a:sym typeface="Calibri"/>
              </a:rPr>
              <a:t>89%</a:t>
            </a:r>
            <a:r>
              <a:rPr lang="en-GB" sz="2400">
                <a:solidFill>
                  <a:srgbClr val="FFFFFF"/>
                </a:solidFill>
                <a:latin typeface="Calibri"/>
                <a:ea typeface="Calibri"/>
                <a:cs typeface="Calibri"/>
                <a:sym typeface="Calibri"/>
              </a:rPr>
              <a:t> of employees are </a:t>
            </a:r>
            <a:r>
              <a:rPr lang="en-GB" sz="2400">
                <a:solidFill>
                  <a:srgbClr val="FFFF00"/>
                </a:solidFill>
                <a:latin typeface="Calibri"/>
                <a:ea typeface="Calibri"/>
                <a:cs typeface="Calibri"/>
                <a:sym typeface="Calibri"/>
              </a:rPr>
              <a:t>African</a:t>
            </a:r>
            <a:r>
              <a:rPr lang="en-GB" sz="2400">
                <a:solidFill>
                  <a:srgbClr val="FFFFFF"/>
                </a:solidFill>
                <a:latin typeface="Calibri"/>
                <a:ea typeface="Calibri"/>
                <a:cs typeface="Calibri"/>
                <a:sym typeface="Calibri"/>
              </a:rPr>
              <a:t>.</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Strategic place for China’s economic and political interests(</a:t>
            </a:r>
            <a:r>
              <a:rPr lang="en-GB" sz="2400">
                <a:solidFill>
                  <a:srgbClr val="FFFF00"/>
                </a:solidFill>
                <a:latin typeface="Calibri"/>
                <a:ea typeface="Calibri"/>
                <a:cs typeface="Calibri"/>
                <a:sym typeface="Calibri"/>
              </a:rPr>
              <a:t>Belt and Road Initiative</a:t>
            </a:r>
            <a:r>
              <a:rPr lang="en-GB" sz="2400">
                <a:solidFill>
                  <a:srgbClr val="FFFFFF"/>
                </a:solidFill>
                <a:latin typeface="Calibri"/>
                <a:ea typeface="Calibri"/>
                <a:cs typeface="Calibri"/>
                <a:sym typeface="Calibri"/>
              </a:rPr>
              <a:t>).</a:t>
            </a:r>
            <a:endParaRPr sz="2400">
              <a:solidFill>
                <a:srgbClr val="FFFFFF"/>
              </a:solidFill>
              <a:latin typeface="Calibri"/>
              <a:ea typeface="Calibri"/>
              <a:cs typeface="Calibri"/>
              <a:sym typeface="Calibri"/>
            </a:endParaRPr>
          </a:p>
        </p:txBody>
      </p:sp>
      <p:sp>
        <p:nvSpPr>
          <p:cNvPr id="411" name="Google Shape;411;p36"/>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0">
                                            <p:txEl>
                                              <p:pRg end="0" st="0"/>
                                            </p:txEl>
                                          </p:spTgt>
                                        </p:tgtEl>
                                        <p:attrNameLst>
                                          <p:attrName>style.visibility</p:attrName>
                                        </p:attrNameLst>
                                      </p:cBhvr>
                                      <p:to>
                                        <p:strVal val="visible"/>
                                      </p:to>
                                    </p:set>
                                    <p:animEffect filter="fade" transition="in">
                                      <p:cBhvr>
                                        <p:cTn dur="1000"/>
                                        <p:tgtEl>
                                          <p:spTgt spid="41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0">
                                            <p:txEl>
                                              <p:pRg end="1" st="1"/>
                                            </p:txEl>
                                          </p:spTgt>
                                        </p:tgtEl>
                                        <p:attrNameLst>
                                          <p:attrName>style.visibility</p:attrName>
                                        </p:attrNameLst>
                                      </p:cBhvr>
                                      <p:to>
                                        <p:strVal val="visible"/>
                                      </p:to>
                                    </p:set>
                                    <p:animEffect filter="fade" transition="in">
                                      <p:cBhvr>
                                        <p:cTn dur="1000"/>
                                        <p:tgtEl>
                                          <p:spTgt spid="41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0">
                                            <p:txEl>
                                              <p:pRg end="2" st="2"/>
                                            </p:txEl>
                                          </p:spTgt>
                                        </p:tgtEl>
                                        <p:attrNameLst>
                                          <p:attrName>style.visibility</p:attrName>
                                        </p:attrNameLst>
                                      </p:cBhvr>
                                      <p:to>
                                        <p:strVal val="visible"/>
                                      </p:to>
                                    </p:set>
                                    <p:animEffect filter="fade" transition="in">
                                      <p:cBhvr>
                                        <p:cTn dur="1000"/>
                                        <p:tgtEl>
                                          <p:spTgt spid="41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0">
                                            <p:txEl>
                                              <p:pRg end="3" st="3"/>
                                            </p:txEl>
                                          </p:spTgt>
                                        </p:tgtEl>
                                        <p:attrNameLst>
                                          <p:attrName>style.visibility</p:attrName>
                                        </p:attrNameLst>
                                      </p:cBhvr>
                                      <p:to>
                                        <p:strVal val="visible"/>
                                      </p:to>
                                    </p:set>
                                    <p:animEffect filter="fade" transition="in">
                                      <p:cBhvr>
                                        <p:cTn dur="1000"/>
                                        <p:tgtEl>
                                          <p:spTgt spid="41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415" name="Shape 415"/>
        <p:cNvGrpSpPr/>
        <p:nvPr/>
      </p:nvGrpSpPr>
      <p:grpSpPr>
        <a:xfrm>
          <a:off x="0" y="0"/>
          <a:ext cx="0" cy="0"/>
          <a:chOff x="0" y="0"/>
          <a:chExt cx="0" cy="0"/>
        </a:xfrm>
      </p:grpSpPr>
      <p:sp>
        <p:nvSpPr>
          <p:cNvPr id="416" name="Google Shape;416;p37"/>
          <p:cNvSpPr txBox="1"/>
          <p:nvPr>
            <p:ph type="title"/>
          </p:nvPr>
        </p:nvSpPr>
        <p:spPr>
          <a:xfrm>
            <a:off x="311700" y="66433"/>
            <a:ext cx="8520600" cy="129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400"/>
              </a:spcBef>
              <a:spcAft>
                <a:spcPts val="0"/>
              </a:spcAft>
              <a:buClr>
                <a:schemeClr val="dk1"/>
              </a:buClr>
              <a:buSzPts val="1100"/>
              <a:buFont typeface="Arial"/>
              <a:buNone/>
            </a:pPr>
            <a:r>
              <a:rPr b="1" lang="en-GB" sz="2300">
                <a:solidFill>
                  <a:srgbClr val="F3F3F3"/>
                </a:solidFill>
              </a:rPr>
              <a:t>China Bilateral Investment Outflows</a:t>
            </a:r>
            <a:endParaRPr b="1" sz="2300">
              <a:solidFill>
                <a:srgbClr val="F3F3F3"/>
              </a:solidFill>
            </a:endParaRPr>
          </a:p>
          <a:p>
            <a:pPr indent="0" lvl="0" marL="0" rtl="0" algn="ctr">
              <a:lnSpc>
                <a:spcPct val="100000"/>
              </a:lnSpc>
              <a:spcBef>
                <a:spcPts val="600"/>
              </a:spcBef>
              <a:spcAft>
                <a:spcPts val="0"/>
              </a:spcAft>
              <a:buSzPts val="2800"/>
              <a:buNone/>
            </a:pPr>
            <a:r>
              <a:t/>
            </a:r>
            <a:endParaRPr sz="4000">
              <a:solidFill>
                <a:srgbClr val="FFFF00"/>
              </a:solidFill>
              <a:latin typeface="Times New Roman"/>
              <a:ea typeface="Times New Roman"/>
              <a:cs typeface="Times New Roman"/>
              <a:sym typeface="Times New Roman"/>
            </a:endParaRPr>
          </a:p>
        </p:txBody>
      </p:sp>
      <p:sp>
        <p:nvSpPr>
          <p:cNvPr id="417" name="Google Shape;417;p37"/>
          <p:cNvSpPr txBox="1"/>
          <p:nvPr>
            <p:ph idx="1" type="body"/>
          </p:nvPr>
        </p:nvSpPr>
        <p:spPr>
          <a:xfrm>
            <a:off x="0" y="1010175"/>
            <a:ext cx="6849600" cy="5847600"/>
          </a:xfrm>
          <a:prstGeom prst="rect">
            <a:avLst/>
          </a:prstGeom>
          <a:noFill/>
          <a:ln>
            <a:noFill/>
          </a:ln>
        </p:spPr>
        <p:txBody>
          <a:bodyPr anchorCtr="0" anchor="t" bIns="91425" lIns="91425" spcFirstLastPara="1" rIns="91425" wrap="square" tIns="91425">
            <a:noAutofit/>
          </a:bodyPr>
          <a:lstStyle/>
          <a:p>
            <a:pPr indent="-381000" lvl="0" marL="457200" rtl="0" algn="l">
              <a:lnSpc>
                <a:spcPct val="125000"/>
              </a:lnSpc>
              <a:spcBef>
                <a:spcPts val="0"/>
              </a:spcBef>
              <a:spcAft>
                <a:spcPts val="0"/>
              </a:spcAft>
              <a:buClr>
                <a:schemeClr val="lt1"/>
              </a:buClr>
              <a:buSzPts val="2400"/>
              <a:buFont typeface="Calibri"/>
              <a:buChar char="●"/>
            </a:pPr>
            <a:r>
              <a:t/>
            </a:r>
            <a:endParaRPr sz="2400">
              <a:solidFill>
                <a:srgbClr val="FFFF00"/>
              </a:solidFill>
              <a:latin typeface="Calibri"/>
              <a:ea typeface="Calibri"/>
              <a:cs typeface="Calibri"/>
              <a:sym typeface="Calibri"/>
            </a:endParaRPr>
          </a:p>
          <a:p>
            <a:pPr indent="0" lvl="0" marL="457200" rtl="0" algn="l">
              <a:lnSpc>
                <a:spcPct val="125000"/>
              </a:lnSpc>
              <a:spcBef>
                <a:spcPts val="0"/>
              </a:spcBef>
              <a:spcAft>
                <a:spcPts val="0"/>
              </a:spcAft>
              <a:buSzPts val="1800"/>
              <a:buNone/>
            </a:pPr>
            <a:r>
              <a:t/>
            </a:r>
            <a:endParaRPr sz="2400">
              <a:solidFill>
                <a:schemeClr val="lt1"/>
              </a:solidFill>
              <a:latin typeface="Calibri"/>
              <a:ea typeface="Calibri"/>
              <a:cs typeface="Calibri"/>
              <a:sym typeface="Calibri"/>
            </a:endParaRPr>
          </a:p>
          <a:p>
            <a:pPr indent="0" lvl="0" marL="457200" rtl="0" algn="l">
              <a:lnSpc>
                <a:spcPct val="125000"/>
              </a:lnSpc>
              <a:spcBef>
                <a:spcPts val="0"/>
              </a:spcBef>
              <a:spcAft>
                <a:spcPts val="0"/>
              </a:spcAft>
              <a:buSzPts val="1800"/>
              <a:buNone/>
            </a:pPr>
            <a:r>
              <a:t/>
            </a:r>
            <a:endParaRPr sz="2400">
              <a:solidFill>
                <a:srgbClr val="FFFFFF"/>
              </a:solidFill>
              <a:latin typeface="Calibri"/>
              <a:ea typeface="Calibri"/>
              <a:cs typeface="Calibri"/>
              <a:sym typeface="Calibri"/>
            </a:endParaRPr>
          </a:p>
        </p:txBody>
      </p:sp>
      <p:sp>
        <p:nvSpPr>
          <p:cNvPr id="418" name="Google Shape;418;p37"/>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pic>
        <p:nvPicPr>
          <p:cNvPr id="419" name="Google Shape;419;p37"/>
          <p:cNvPicPr preferRelativeResize="0"/>
          <p:nvPr/>
        </p:nvPicPr>
        <p:blipFill rotWithShape="1">
          <a:blip r:embed="rId3">
            <a:alphaModFix/>
          </a:blip>
          <a:srcRect b="0" l="6147" r="0" t="31124"/>
          <a:stretch/>
        </p:blipFill>
        <p:spPr>
          <a:xfrm>
            <a:off x="203875" y="1010175"/>
            <a:ext cx="8940125" cy="5732150"/>
          </a:xfrm>
          <a:prstGeom prst="rect">
            <a:avLst/>
          </a:prstGeom>
          <a:noFill/>
          <a:ln>
            <a:noFill/>
          </a:ln>
        </p:spPr>
      </p:pic>
      <p:pic>
        <p:nvPicPr>
          <p:cNvPr id="420" name="Google Shape;420;p37"/>
          <p:cNvPicPr preferRelativeResize="0"/>
          <p:nvPr/>
        </p:nvPicPr>
        <p:blipFill rotWithShape="1">
          <a:blip r:embed="rId4">
            <a:alphaModFix/>
          </a:blip>
          <a:srcRect b="18994" l="4861" r="0" t="33217"/>
          <a:stretch/>
        </p:blipFill>
        <p:spPr>
          <a:xfrm>
            <a:off x="92675" y="166825"/>
            <a:ext cx="9051324" cy="64502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0" st="0"/>
                                            </p:txEl>
                                          </p:spTgt>
                                        </p:tgtEl>
                                        <p:attrNameLst>
                                          <p:attrName>style.visibility</p:attrName>
                                        </p:attrNameLst>
                                      </p:cBhvr>
                                      <p:to>
                                        <p:strVal val="visible"/>
                                      </p:to>
                                    </p:set>
                                    <p:animEffect filter="fade" transition="in">
                                      <p:cBhvr>
                                        <p:cTn dur="1000"/>
                                        <p:tgtEl>
                                          <p:spTgt spid="41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1" st="1"/>
                                            </p:txEl>
                                          </p:spTgt>
                                        </p:tgtEl>
                                        <p:attrNameLst>
                                          <p:attrName>style.visibility</p:attrName>
                                        </p:attrNameLst>
                                      </p:cBhvr>
                                      <p:to>
                                        <p:strVal val="visible"/>
                                      </p:to>
                                    </p:set>
                                    <p:animEffect filter="fade" transition="in">
                                      <p:cBhvr>
                                        <p:cTn dur="1000"/>
                                        <p:tgtEl>
                                          <p:spTgt spid="41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xEl>
                                              <p:pRg end="2" st="2"/>
                                            </p:txEl>
                                          </p:spTgt>
                                        </p:tgtEl>
                                        <p:attrNameLst>
                                          <p:attrName>style.visibility</p:attrName>
                                        </p:attrNameLst>
                                      </p:cBhvr>
                                      <p:to>
                                        <p:strVal val="visible"/>
                                      </p:to>
                                    </p:set>
                                    <p:animEffect filter="fade" transition="in">
                                      <p:cBhvr>
                                        <p:cTn dur="1000"/>
                                        <p:tgtEl>
                                          <p:spTgt spid="41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424" name="Shape 424"/>
        <p:cNvGrpSpPr/>
        <p:nvPr/>
      </p:nvGrpSpPr>
      <p:grpSpPr>
        <a:xfrm>
          <a:off x="0" y="0"/>
          <a:ext cx="0" cy="0"/>
          <a:chOff x="0" y="0"/>
          <a:chExt cx="0" cy="0"/>
        </a:xfrm>
      </p:grpSpPr>
      <p:sp>
        <p:nvSpPr>
          <p:cNvPr id="425" name="Google Shape;425;p38"/>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t/>
            </a:r>
            <a:endParaRPr/>
          </a:p>
        </p:txBody>
      </p:sp>
      <p:pic>
        <p:nvPicPr>
          <p:cNvPr id="426" name="Google Shape;426;p38"/>
          <p:cNvPicPr preferRelativeResize="0"/>
          <p:nvPr/>
        </p:nvPicPr>
        <p:blipFill rotWithShape="1">
          <a:blip r:embed="rId3">
            <a:alphaModFix/>
          </a:blip>
          <a:srcRect b="0" l="0" r="0" t="0"/>
          <a:stretch/>
        </p:blipFill>
        <p:spPr>
          <a:xfrm>
            <a:off x="190500" y="142867"/>
            <a:ext cx="8763000" cy="6572267"/>
          </a:xfrm>
          <a:prstGeom prst="rect">
            <a:avLst/>
          </a:prstGeom>
          <a:noFill/>
          <a:ln>
            <a:noFill/>
          </a:ln>
        </p:spPr>
      </p:pic>
      <p:sp>
        <p:nvSpPr>
          <p:cNvPr id="427" name="Google Shape;427;p38"/>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6"/>
                                        </p:tgtEl>
                                        <p:attrNameLst>
                                          <p:attrName>style.visibility</p:attrName>
                                        </p:attrNameLst>
                                      </p:cBhvr>
                                      <p:to>
                                        <p:strVal val="visible"/>
                                      </p:to>
                                    </p:set>
                                    <p:animEffect filter="fade" transition="in">
                                      <p:cBhvr>
                                        <p:cTn dur="1000"/>
                                        <p:tgtEl>
                                          <p:spTgt spid="4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432" name="Shape 432"/>
        <p:cNvGrpSpPr/>
        <p:nvPr/>
      </p:nvGrpSpPr>
      <p:grpSpPr>
        <a:xfrm>
          <a:off x="0" y="0"/>
          <a:ext cx="0" cy="0"/>
          <a:chOff x="0" y="0"/>
          <a:chExt cx="0" cy="0"/>
        </a:xfrm>
      </p:grpSpPr>
      <p:sp>
        <p:nvSpPr>
          <p:cNvPr id="433" name="Google Shape;433;p39"/>
          <p:cNvSpPr txBox="1"/>
          <p:nvPr>
            <p:ph idx="1" type="subTitle"/>
          </p:nvPr>
        </p:nvSpPr>
        <p:spPr>
          <a:xfrm>
            <a:off x="311700" y="1918375"/>
            <a:ext cx="8520600" cy="4502400"/>
          </a:xfrm>
          <a:prstGeom prst="rect">
            <a:avLst/>
          </a:prstGeom>
          <a:noFill/>
          <a:ln>
            <a:noFill/>
          </a:ln>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Chinese VC funds pumped in over $5 billion in 2018, surpassing investments coming into the country from the US and Japan.</a:t>
            </a:r>
            <a:endParaRPr sz="2400">
              <a:solidFill>
                <a:srgbClr val="FFFFFF"/>
              </a:solidFill>
              <a:latin typeface="Calibri"/>
              <a:ea typeface="Calibri"/>
              <a:cs typeface="Calibri"/>
              <a:sym typeface="Calibri"/>
            </a:endParaRPr>
          </a:p>
          <a:p>
            <a:pPr indent="-381000" lvl="0" marL="457200" rtl="0" algn="l">
              <a:lnSpc>
                <a:spcPct val="100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The top Chinese investors were Alibaba, Shunwei Capital, Fosun Tencent and Xiaomi.</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Food-tech, logistics, retail and fintech among sectors that attracted maximum investments</a:t>
            </a:r>
            <a:endParaRPr sz="2400">
              <a:solidFill>
                <a:srgbClr val="FFFFFF"/>
              </a:solidFill>
              <a:latin typeface="Calibri"/>
              <a:ea typeface="Calibri"/>
              <a:cs typeface="Calibri"/>
              <a:sym typeface="Calibri"/>
            </a:endParaRPr>
          </a:p>
          <a:p>
            <a:pPr indent="0" lvl="0" marL="0" rtl="0" algn="l">
              <a:lnSpc>
                <a:spcPct val="100000"/>
              </a:lnSpc>
              <a:spcBef>
                <a:spcPts val="400"/>
              </a:spcBef>
              <a:spcAft>
                <a:spcPts val="0"/>
              </a:spcAft>
              <a:buSzPts val="2800"/>
              <a:buNone/>
            </a:pPr>
            <a:r>
              <a:t/>
            </a:r>
            <a:endParaRPr sz="2400">
              <a:solidFill>
                <a:srgbClr val="FFFFFF"/>
              </a:solidFill>
            </a:endParaRPr>
          </a:p>
          <a:p>
            <a:pPr indent="0" lvl="0" marL="0" rtl="0" algn="l">
              <a:lnSpc>
                <a:spcPct val="100000"/>
              </a:lnSpc>
              <a:spcBef>
                <a:spcPts val="0"/>
              </a:spcBef>
              <a:spcAft>
                <a:spcPts val="0"/>
              </a:spcAft>
              <a:buSzPts val="2800"/>
              <a:buNone/>
            </a:pPr>
            <a:r>
              <a:t/>
            </a:r>
            <a:endParaRPr sz="2400">
              <a:solidFill>
                <a:srgbClr val="FFFFFF"/>
              </a:solidFill>
            </a:endParaRPr>
          </a:p>
          <a:p>
            <a:pPr indent="0" lvl="0" marL="0" rtl="0" algn="ctr">
              <a:lnSpc>
                <a:spcPct val="100000"/>
              </a:lnSpc>
              <a:spcBef>
                <a:spcPts val="0"/>
              </a:spcBef>
              <a:spcAft>
                <a:spcPts val="0"/>
              </a:spcAft>
              <a:buSzPts val="2800"/>
              <a:buNone/>
            </a:pPr>
            <a:r>
              <a:t/>
            </a:r>
            <a:endParaRPr>
              <a:solidFill>
                <a:srgbClr val="FFFFFF"/>
              </a:solidFill>
            </a:endParaRPr>
          </a:p>
        </p:txBody>
      </p:sp>
      <p:sp>
        <p:nvSpPr>
          <p:cNvPr id="434" name="Google Shape;434;p39"/>
          <p:cNvSpPr txBox="1"/>
          <p:nvPr>
            <p:ph type="ctrTitle"/>
          </p:nvPr>
        </p:nvSpPr>
        <p:spPr>
          <a:xfrm>
            <a:off x="311700" y="375025"/>
            <a:ext cx="8520600" cy="13623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2400"/>
              </a:spcBef>
              <a:spcAft>
                <a:spcPts val="0"/>
              </a:spcAft>
              <a:buSzPts val="5200"/>
              <a:buNone/>
            </a:pPr>
            <a:r>
              <a:t/>
            </a:r>
            <a:endParaRPr b="1" sz="2300">
              <a:solidFill>
                <a:srgbClr val="FFFFFF"/>
              </a:solidFill>
            </a:endParaRPr>
          </a:p>
          <a:p>
            <a:pPr indent="0" lvl="0" marL="0" rtl="0" algn="l">
              <a:lnSpc>
                <a:spcPct val="115000"/>
              </a:lnSpc>
              <a:spcBef>
                <a:spcPts val="2400"/>
              </a:spcBef>
              <a:spcAft>
                <a:spcPts val="0"/>
              </a:spcAft>
              <a:buSzPts val="5200"/>
              <a:buNone/>
            </a:pPr>
            <a:r>
              <a:rPr lang="en-GB" sz="4000">
                <a:solidFill>
                  <a:srgbClr val="FFFFFF"/>
                </a:solidFill>
                <a:latin typeface="Times New Roman"/>
                <a:ea typeface="Times New Roman"/>
                <a:cs typeface="Times New Roman"/>
                <a:sym typeface="Times New Roman"/>
              </a:rPr>
              <a:t>Chinese investments in </a:t>
            </a:r>
            <a:r>
              <a:rPr lang="en-GB" sz="4000">
                <a:solidFill>
                  <a:srgbClr val="FFFF00"/>
                </a:solidFill>
                <a:latin typeface="Times New Roman"/>
                <a:ea typeface="Times New Roman"/>
                <a:cs typeface="Times New Roman"/>
                <a:sym typeface="Times New Roman"/>
              </a:rPr>
              <a:t>Indian start-ups</a:t>
            </a:r>
            <a:endParaRPr sz="4000">
              <a:solidFill>
                <a:srgbClr val="FFFF00"/>
              </a:solidFill>
              <a:latin typeface="Times New Roman"/>
              <a:ea typeface="Times New Roman"/>
              <a:cs typeface="Times New Roman"/>
              <a:sym typeface="Times New Roman"/>
            </a:endParaRPr>
          </a:p>
          <a:p>
            <a:pPr indent="0" lvl="0" marL="0" rtl="0" algn="ctr">
              <a:lnSpc>
                <a:spcPct val="100000"/>
              </a:lnSpc>
              <a:spcBef>
                <a:spcPts val="600"/>
              </a:spcBef>
              <a:spcAft>
                <a:spcPts val="0"/>
              </a:spcAft>
              <a:buSzPts val="5200"/>
              <a:buNone/>
            </a:pPr>
            <a:r>
              <a:t/>
            </a:r>
            <a:endParaRPr b="1" sz="23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42" name="Shape 142"/>
        <p:cNvGrpSpPr/>
        <p:nvPr/>
      </p:nvGrpSpPr>
      <p:grpSpPr>
        <a:xfrm>
          <a:off x="0" y="0"/>
          <a:ext cx="0" cy="0"/>
          <a:chOff x="0" y="0"/>
          <a:chExt cx="0" cy="0"/>
        </a:xfrm>
      </p:grpSpPr>
      <p:sp>
        <p:nvSpPr>
          <p:cNvPr id="143" name="Google Shape;143;p4"/>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2800"/>
              <a:buFont typeface="Arial"/>
              <a:buNone/>
            </a:pPr>
            <a:r>
              <a:rPr lang="en-GB" sz="4000">
                <a:solidFill>
                  <a:schemeClr val="accent6"/>
                </a:solidFill>
                <a:latin typeface="Times New Roman"/>
                <a:ea typeface="Times New Roman"/>
                <a:cs typeface="Times New Roman"/>
                <a:sym typeface="Times New Roman"/>
              </a:rPr>
              <a:t>What is China ?</a:t>
            </a:r>
            <a:endParaRPr sz="4000">
              <a:solidFill>
                <a:schemeClr val="accent6"/>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800"/>
              <a:buNone/>
            </a:pPr>
            <a:r>
              <a:t/>
            </a:r>
            <a:endParaRPr/>
          </a:p>
        </p:txBody>
      </p:sp>
      <p:sp>
        <p:nvSpPr>
          <p:cNvPr id="144" name="Google Shape;144;p4"/>
          <p:cNvSpPr txBox="1"/>
          <p:nvPr>
            <p:ph idx="1" type="body"/>
          </p:nvPr>
        </p:nvSpPr>
        <p:spPr>
          <a:xfrm>
            <a:off x="311700" y="2560200"/>
            <a:ext cx="8520600" cy="3239100"/>
          </a:xfrm>
          <a:prstGeom prst="rect">
            <a:avLst/>
          </a:prstGeom>
          <a:noFill/>
          <a:ln>
            <a:noFill/>
          </a:ln>
        </p:spPr>
        <p:txBody>
          <a:bodyPr anchorCtr="0" anchor="t" bIns="91425" lIns="91425" spcFirstLastPara="1" rIns="91425" wrap="square" tIns="91425">
            <a:noAutofit/>
          </a:bodyPr>
          <a:lstStyle/>
          <a:p>
            <a:pPr indent="-381000" lvl="0" marL="457200" rtl="0" algn="l">
              <a:lnSpc>
                <a:spcPct val="150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Fourth largest country by area (</a:t>
            </a:r>
            <a:r>
              <a:rPr lang="en-GB" sz="2400">
                <a:solidFill>
                  <a:srgbClr val="FFFF00"/>
                </a:solidFill>
                <a:latin typeface="Calibri"/>
                <a:ea typeface="Calibri"/>
                <a:cs typeface="Calibri"/>
                <a:sym typeface="Calibri"/>
              </a:rPr>
              <a:t>9.5 million square km</a:t>
            </a:r>
            <a:r>
              <a:rPr lang="en-GB"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a:p>
            <a:pPr indent="-381000" lvl="0" marL="457200" rtl="0" algn="l">
              <a:lnSpc>
                <a:spcPct val="150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Largest country by  population (</a:t>
            </a:r>
            <a:r>
              <a:rPr lang="en-GB" sz="2400">
                <a:solidFill>
                  <a:srgbClr val="FFFF00"/>
                </a:solidFill>
                <a:latin typeface="Calibri"/>
                <a:ea typeface="Calibri"/>
                <a:cs typeface="Calibri"/>
                <a:sym typeface="Calibri"/>
              </a:rPr>
              <a:t>over 1.4 billion</a:t>
            </a:r>
            <a:r>
              <a:rPr lang="en-GB"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a:p>
            <a:pPr indent="-381000" lvl="0" marL="457200" rtl="0" algn="l">
              <a:lnSpc>
                <a:spcPct val="150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Eleventh longest shoreline in the world (</a:t>
            </a:r>
            <a:r>
              <a:rPr lang="en-GB" sz="2400">
                <a:solidFill>
                  <a:srgbClr val="FFFF00"/>
                </a:solidFill>
                <a:latin typeface="Calibri"/>
                <a:ea typeface="Calibri"/>
                <a:cs typeface="Calibri"/>
                <a:sym typeface="Calibri"/>
              </a:rPr>
              <a:t>over 9000 miles</a:t>
            </a:r>
            <a:r>
              <a:rPr lang="en-GB"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a:p>
            <a:pPr indent="-381000" lvl="0" marL="457200" rtl="0" algn="l">
              <a:lnSpc>
                <a:spcPct val="150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World’s second largest economy (</a:t>
            </a:r>
            <a:r>
              <a:rPr lang="en-GB" sz="2400">
                <a:solidFill>
                  <a:srgbClr val="FFFF00"/>
                </a:solidFill>
                <a:latin typeface="Calibri"/>
                <a:ea typeface="Calibri"/>
                <a:cs typeface="Calibri"/>
                <a:sym typeface="Calibri"/>
              </a:rPr>
              <a:t>$13.45 trillion</a:t>
            </a:r>
            <a:r>
              <a:rPr lang="en-GB"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a:p>
            <a:pPr indent="-381000" lvl="0" marL="457200" rtl="0" algn="l">
              <a:lnSpc>
                <a:spcPct val="150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Largest standing army (</a:t>
            </a:r>
            <a:r>
              <a:rPr lang="en-GB" sz="2400">
                <a:solidFill>
                  <a:srgbClr val="FFFF00"/>
                </a:solidFill>
                <a:latin typeface="Calibri"/>
                <a:ea typeface="Calibri"/>
                <a:cs typeface="Calibri"/>
                <a:sym typeface="Calibri"/>
              </a:rPr>
              <a:t>over 2 million</a:t>
            </a:r>
            <a:r>
              <a:rPr lang="en-GB"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a:p>
            <a:pPr indent="0" lvl="0" marL="0" rtl="0" algn="l">
              <a:lnSpc>
                <a:spcPct val="150000"/>
              </a:lnSpc>
              <a:spcBef>
                <a:spcPts val="0"/>
              </a:spcBef>
              <a:spcAft>
                <a:spcPts val="1600"/>
              </a:spcAft>
              <a:buSzPts val="1800"/>
              <a:buNone/>
            </a:pPr>
            <a:r>
              <a:t/>
            </a:r>
            <a:endParaRPr/>
          </a:p>
        </p:txBody>
      </p:sp>
      <p:sp>
        <p:nvSpPr>
          <p:cNvPr id="145" name="Google Shape;145;p4"/>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GB"/>
              <a:t>‹#›</a:t>
            </a:fld>
            <a:endParaRPr/>
          </a:p>
        </p:txBody>
      </p:sp>
      <p:pic>
        <p:nvPicPr>
          <p:cNvPr id="146" name="Google Shape;146;p4"/>
          <p:cNvPicPr preferRelativeResize="0"/>
          <p:nvPr/>
        </p:nvPicPr>
        <p:blipFill rotWithShape="1">
          <a:blip r:embed="rId3">
            <a:alphaModFix/>
          </a:blip>
          <a:srcRect b="0" l="0" r="0" t="0"/>
          <a:stretch/>
        </p:blipFill>
        <p:spPr>
          <a:xfrm>
            <a:off x="311700" y="432500"/>
            <a:ext cx="2298700" cy="12150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438" name="Shape 438"/>
        <p:cNvGrpSpPr/>
        <p:nvPr/>
      </p:nvGrpSpPr>
      <p:grpSpPr>
        <a:xfrm>
          <a:off x="0" y="0"/>
          <a:ext cx="0" cy="0"/>
          <a:chOff x="0" y="0"/>
          <a:chExt cx="0" cy="0"/>
        </a:xfrm>
      </p:grpSpPr>
      <p:sp>
        <p:nvSpPr>
          <p:cNvPr id="439" name="Google Shape;439;p40"/>
          <p:cNvSpPr txBox="1"/>
          <p:nvPr>
            <p:ph idx="1" type="body"/>
          </p:nvPr>
        </p:nvSpPr>
        <p:spPr>
          <a:xfrm>
            <a:off x="311700" y="504525"/>
            <a:ext cx="8520600" cy="6237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1800"/>
              <a:buNone/>
            </a:pPr>
            <a:r>
              <a:rPr lang="en-GB" sz="3000">
                <a:solidFill>
                  <a:srgbClr val="FFFF00"/>
                </a:solidFill>
                <a:highlight>
                  <a:srgbClr val="000000"/>
                </a:highlight>
              </a:rPr>
              <a:t> </a:t>
            </a:r>
            <a:endParaRPr sz="4800">
              <a:solidFill>
                <a:srgbClr val="FFFF00"/>
              </a:solidFill>
              <a:highlight>
                <a:srgbClr val="000000"/>
              </a:highlight>
            </a:endParaRPr>
          </a:p>
          <a:p>
            <a:pPr indent="-381000" lvl="0" marL="457200" rtl="0" algn="l">
              <a:lnSpc>
                <a:spcPct val="115000"/>
              </a:lnSpc>
              <a:spcBef>
                <a:spcPts val="1600"/>
              </a:spcBef>
              <a:spcAft>
                <a:spcPts val="0"/>
              </a:spcAft>
              <a:buClr>
                <a:srgbClr val="F3F3F3"/>
              </a:buClr>
              <a:buSzPts val="2400"/>
              <a:buFont typeface="Calibri"/>
              <a:buChar char="●"/>
            </a:pPr>
            <a:r>
              <a:rPr lang="en-GB" sz="2400">
                <a:solidFill>
                  <a:srgbClr val="F3F3F3"/>
                </a:solidFill>
                <a:highlight>
                  <a:srgbClr val="000000"/>
                </a:highlight>
                <a:latin typeface="Calibri"/>
                <a:ea typeface="Calibri"/>
                <a:cs typeface="Calibri"/>
                <a:sym typeface="Calibri"/>
              </a:rPr>
              <a:t>“</a:t>
            </a:r>
            <a:r>
              <a:rPr lang="en-GB" sz="2400">
                <a:solidFill>
                  <a:srgbClr val="FFFF00"/>
                </a:solidFill>
                <a:highlight>
                  <a:srgbClr val="000000"/>
                </a:highlight>
                <a:latin typeface="Calibri"/>
                <a:ea typeface="Calibri"/>
                <a:cs typeface="Calibri"/>
                <a:sym typeface="Calibri"/>
              </a:rPr>
              <a:t>Made In China 2025</a:t>
            </a:r>
            <a:r>
              <a:rPr lang="en-GB" sz="2400">
                <a:solidFill>
                  <a:srgbClr val="F3F3F3"/>
                </a:solidFill>
                <a:highlight>
                  <a:srgbClr val="000000"/>
                </a:highlight>
                <a:latin typeface="Calibri"/>
                <a:ea typeface="Calibri"/>
                <a:cs typeface="Calibri"/>
                <a:sym typeface="Calibri"/>
              </a:rPr>
              <a:t>”: a plan announced in 2015 to upgrade and modernize China’s manufacturing in 10 key sectors through extensive government assistance in order to make China a major global player in these sectors. </a:t>
            </a:r>
            <a:endParaRPr sz="2400">
              <a:solidFill>
                <a:srgbClr val="F3F3F3"/>
              </a:solidFill>
              <a:highlight>
                <a:srgbClr val="000000"/>
              </a:highlight>
              <a:latin typeface="Calibri"/>
              <a:ea typeface="Calibri"/>
              <a:cs typeface="Calibri"/>
              <a:sym typeface="Calibri"/>
            </a:endParaRPr>
          </a:p>
          <a:p>
            <a:pPr indent="-381000" lvl="0" marL="457200" rtl="0" algn="l">
              <a:lnSpc>
                <a:spcPct val="115000"/>
              </a:lnSpc>
              <a:spcBef>
                <a:spcPts val="0"/>
              </a:spcBef>
              <a:spcAft>
                <a:spcPts val="0"/>
              </a:spcAft>
              <a:buClr>
                <a:srgbClr val="F3F3F3"/>
              </a:buClr>
              <a:buSzPts val="2400"/>
              <a:buFont typeface="Calibri"/>
              <a:buChar char="●"/>
            </a:pPr>
            <a:r>
              <a:rPr lang="en-GB" sz="2400">
                <a:solidFill>
                  <a:srgbClr val="F3F3F3"/>
                </a:solidFill>
                <a:highlight>
                  <a:srgbClr val="000000"/>
                </a:highlight>
                <a:latin typeface="Calibri"/>
                <a:ea typeface="Calibri"/>
                <a:cs typeface="Calibri"/>
                <a:sym typeface="Calibri"/>
              </a:rPr>
              <a:t>China wants its currency ,the </a:t>
            </a:r>
            <a:r>
              <a:rPr lang="en-GB" sz="2400">
                <a:solidFill>
                  <a:srgbClr val="FFFF00"/>
                </a:solidFill>
                <a:highlight>
                  <a:srgbClr val="000000"/>
                </a:highlight>
                <a:latin typeface="Calibri"/>
                <a:ea typeface="Calibri"/>
                <a:cs typeface="Calibri"/>
                <a:sym typeface="Calibri"/>
              </a:rPr>
              <a:t>yuan to replace the U.S. dollar</a:t>
            </a:r>
            <a:r>
              <a:rPr lang="en-GB" sz="2400">
                <a:solidFill>
                  <a:srgbClr val="F3F3F3"/>
                </a:solidFill>
                <a:highlight>
                  <a:srgbClr val="000000"/>
                </a:highlight>
                <a:latin typeface="Calibri"/>
                <a:ea typeface="Calibri"/>
                <a:cs typeface="Calibri"/>
                <a:sym typeface="Calibri"/>
              </a:rPr>
              <a:t> as the world’s global currency .</a:t>
            </a:r>
            <a:endParaRPr sz="2400">
              <a:solidFill>
                <a:srgbClr val="F3F3F3"/>
              </a:solidFill>
              <a:highlight>
                <a:srgbClr val="000000"/>
              </a:highlight>
              <a:latin typeface="Calibri"/>
              <a:ea typeface="Calibri"/>
              <a:cs typeface="Calibri"/>
              <a:sym typeface="Calibri"/>
            </a:endParaRPr>
          </a:p>
        </p:txBody>
      </p:sp>
      <p:sp>
        <p:nvSpPr>
          <p:cNvPr id="440" name="Google Shape;440;p40"/>
          <p:cNvSpPr txBox="1"/>
          <p:nvPr/>
        </p:nvSpPr>
        <p:spPr>
          <a:xfrm>
            <a:off x="5464975" y="2238367"/>
            <a:ext cx="6858000" cy="1066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40"/>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sp>
        <p:nvSpPr>
          <p:cNvPr id="442" name="Google Shape;442;p40"/>
          <p:cNvSpPr txBox="1"/>
          <p:nvPr/>
        </p:nvSpPr>
        <p:spPr>
          <a:xfrm>
            <a:off x="1448100" y="897425"/>
            <a:ext cx="5447100" cy="96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GB" sz="4000" u="none" cap="none" strike="noStrike">
                <a:solidFill>
                  <a:srgbClr val="FFFF00"/>
                </a:solidFill>
                <a:latin typeface="Times New Roman"/>
                <a:ea typeface="Times New Roman"/>
                <a:cs typeface="Times New Roman"/>
                <a:sym typeface="Times New Roman"/>
              </a:rPr>
              <a:t>Future of China</a:t>
            </a:r>
            <a:endParaRPr b="0" i="0" sz="4000" u="none" cap="none" strike="noStrike">
              <a:solidFill>
                <a:srgbClr val="FFFF00"/>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9">
                                            <p:txEl>
                                              <p:pRg end="0" st="0"/>
                                            </p:txEl>
                                          </p:spTgt>
                                        </p:tgtEl>
                                        <p:attrNameLst>
                                          <p:attrName>style.visibility</p:attrName>
                                        </p:attrNameLst>
                                      </p:cBhvr>
                                      <p:to>
                                        <p:strVal val="visible"/>
                                      </p:to>
                                    </p:set>
                                    <p:animEffect filter="fade" transition="in">
                                      <p:cBhvr>
                                        <p:cTn dur="1000"/>
                                        <p:tgtEl>
                                          <p:spTgt spid="43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9">
                                            <p:txEl>
                                              <p:pRg end="1" st="1"/>
                                            </p:txEl>
                                          </p:spTgt>
                                        </p:tgtEl>
                                        <p:attrNameLst>
                                          <p:attrName>style.visibility</p:attrName>
                                        </p:attrNameLst>
                                      </p:cBhvr>
                                      <p:to>
                                        <p:strVal val="visible"/>
                                      </p:to>
                                    </p:set>
                                    <p:animEffect filter="fade" transition="in">
                                      <p:cBhvr>
                                        <p:cTn dur="1000"/>
                                        <p:tgtEl>
                                          <p:spTgt spid="43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9">
                                            <p:txEl>
                                              <p:pRg end="2" st="2"/>
                                            </p:txEl>
                                          </p:spTgt>
                                        </p:tgtEl>
                                        <p:attrNameLst>
                                          <p:attrName>style.visibility</p:attrName>
                                        </p:attrNameLst>
                                      </p:cBhvr>
                                      <p:to>
                                        <p:strVal val="visible"/>
                                      </p:to>
                                    </p:set>
                                    <p:animEffect filter="fade" transition="in">
                                      <p:cBhvr>
                                        <p:cTn dur="1000"/>
                                        <p:tgtEl>
                                          <p:spTgt spid="43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446" name="Shape 446"/>
        <p:cNvGrpSpPr/>
        <p:nvPr/>
      </p:nvGrpSpPr>
      <p:grpSpPr>
        <a:xfrm>
          <a:off x="0" y="0"/>
          <a:ext cx="0" cy="0"/>
          <a:chOff x="0" y="0"/>
          <a:chExt cx="0" cy="0"/>
        </a:xfrm>
      </p:grpSpPr>
      <p:sp>
        <p:nvSpPr>
          <p:cNvPr id="447" name="Google Shape;447;p4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t/>
            </a:r>
            <a:endParaRPr/>
          </a:p>
        </p:txBody>
      </p:sp>
      <p:sp>
        <p:nvSpPr>
          <p:cNvPr id="448" name="Google Shape;448;p41"/>
          <p:cNvSpPr txBox="1"/>
          <p:nvPr>
            <p:ph idx="1" type="body"/>
          </p:nvPr>
        </p:nvSpPr>
        <p:spPr>
          <a:xfrm>
            <a:off x="271200" y="1770100"/>
            <a:ext cx="8601600" cy="61275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rgbClr val="F3F3F3"/>
              </a:buClr>
              <a:buSzPts val="2400"/>
              <a:buFont typeface="Calibri"/>
              <a:buChar char="●"/>
            </a:pPr>
            <a:r>
              <a:rPr lang="en-GB" sz="2400">
                <a:solidFill>
                  <a:srgbClr val="F3F3F3"/>
                </a:solidFill>
                <a:highlight>
                  <a:schemeClr val="dk1"/>
                </a:highlight>
                <a:latin typeface="Calibri"/>
                <a:ea typeface="Calibri"/>
                <a:cs typeface="Calibri"/>
                <a:sym typeface="Calibri"/>
              </a:rPr>
              <a:t>Some experts believe that as 20th century was to US, this century might be the one for China.</a:t>
            </a:r>
            <a:endParaRPr sz="2400">
              <a:solidFill>
                <a:srgbClr val="FFFF00"/>
              </a:solidFill>
              <a:highlight>
                <a:schemeClr val="dk1"/>
              </a:highlight>
              <a:latin typeface="Calibri"/>
              <a:ea typeface="Calibri"/>
              <a:cs typeface="Calibri"/>
              <a:sym typeface="Calibri"/>
            </a:endParaRPr>
          </a:p>
          <a:p>
            <a:pPr indent="-381000" lvl="0" marL="457200" rtl="0" algn="l">
              <a:lnSpc>
                <a:spcPct val="115000"/>
              </a:lnSpc>
              <a:spcBef>
                <a:spcPts val="0"/>
              </a:spcBef>
              <a:spcAft>
                <a:spcPts val="0"/>
              </a:spcAft>
              <a:buClr>
                <a:srgbClr val="F3F3F3"/>
              </a:buClr>
              <a:buSzPts val="2400"/>
              <a:buFont typeface="Calibri"/>
              <a:buChar char="●"/>
            </a:pPr>
            <a:r>
              <a:rPr lang="en-GB" sz="2400">
                <a:solidFill>
                  <a:srgbClr val="FFFF00"/>
                </a:solidFill>
                <a:highlight>
                  <a:schemeClr val="dk1"/>
                </a:highlight>
                <a:latin typeface="Calibri"/>
                <a:ea typeface="Calibri"/>
                <a:cs typeface="Calibri"/>
                <a:sym typeface="Calibri"/>
              </a:rPr>
              <a:t>The Belt and Road Initiative(BRI)</a:t>
            </a:r>
            <a:r>
              <a:rPr lang="en-GB" sz="2400">
                <a:solidFill>
                  <a:srgbClr val="F3F3F3"/>
                </a:solidFill>
                <a:highlight>
                  <a:schemeClr val="dk1"/>
                </a:highlight>
                <a:latin typeface="Calibri"/>
                <a:ea typeface="Calibri"/>
                <a:cs typeface="Calibri"/>
                <a:sym typeface="Calibri"/>
              </a:rPr>
              <a:t>  </a:t>
            </a:r>
            <a:r>
              <a:rPr lang="en-GB" sz="2400">
                <a:solidFill>
                  <a:srgbClr val="FFFF00"/>
                </a:solidFill>
                <a:highlight>
                  <a:schemeClr val="dk1"/>
                </a:highlight>
                <a:latin typeface="Calibri"/>
                <a:ea typeface="Calibri"/>
                <a:cs typeface="Calibri"/>
                <a:sym typeface="Calibri"/>
              </a:rPr>
              <a:t>2049 </a:t>
            </a:r>
            <a:r>
              <a:rPr lang="en-GB" sz="2400">
                <a:solidFill>
                  <a:srgbClr val="F3F3F3"/>
                </a:solidFill>
                <a:highlight>
                  <a:schemeClr val="dk1"/>
                </a:highlight>
                <a:latin typeface="Calibri"/>
                <a:ea typeface="Calibri"/>
                <a:cs typeface="Calibri"/>
                <a:sym typeface="Calibri"/>
              </a:rPr>
              <a:t>was launched</a:t>
            </a:r>
            <a:endParaRPr sz="2400">
              <a:solidFill>
                <a:srgbClr val="F3F3F3"/>
              </a:solidFill>
              <a:highlight>
                <a:schemeClr val="dk1"/>
              </a:highlight>
              <a:latin typeface="Calibri"/>
              <a:ea typeface="Calibri"/>
              <a:cs typeface="Calibri"/>
              <a:sym typeface="Calibri"/>
            </a:endParaRPr>
          </a:p>
          <a:p>
            <a:pPr indent="0" lvl="0" marL="0" rtl="0" algn="l">
              <a:lnSpc>
                <a:spcPct val="115000"/>
              </a:lnSpc>
              <a:spcBef>
                <a:spcPts val="0"/>
              </a:spcBef>
              <a:spcAft>
                <a:spcPts val="0"/>
              </a:spcAft>
              <a:buSzPts val="1800"/>
              <a:buNone/>
            </a:pPr>
            <a:r>
              <a:rPr lang="en-GB" sz="2400">
                <a:solidFill>
                  <a:srgbClr val="F3F3F3"/>
                </a:solidFill>
                <a:highlight>
                  <a:schemeClr val="dk1"/>
                </a:highlight>
                <a:latin typeface="Calibri"/>
                <a:ea typeface="Calibri"/>
                <a:cs typeface="Calibri"/>
                <a:sym typeface="Calibri"/>
              </a:rPr>
              <a:t>       in 2013 to boost economic integration and connectivity (such as</a:t>
            </a:r>
            <a:endParaRPr sz="2400">
              <a:solidFill>
                <a:srgbClr val="F3F3F3"/>
              </a:solidFill>
              <a:highlight>
                <a:schemeClr val="dk1"/>
              </a:highlight>
              <a:latin typeface="Calibri"/>
              <a:ea typeface="Calibri"/>
              <a:cs typeface="Calibri"/>
              <a:sym typeface="Calibri"/>
            </a:endParaRPr>
          </a:p>
          <a:p>
            <a:pPr indent="0" lvl="0" marL="0" rtl="0" algn="l">
              <a:lnSpc>
                <a:spcPct val="115000"/>
              </a:lnSpc>
              <a:spcBef>
                <a:spcPts val="0"/>
              </a:spcBef>
              <a:spcAft>
                <a:spcPts val="0"/>
              </a:spcAft>
              <a:buSzPts val="1800"/>
              <a:buNone/>
            </a:pPr>
            <a:r>
              <a:rPr lang="en-GB" sz="2400">
                <a:solidFill>
                  <a:srgbClr val="F3F3F3"/>
                </a:solidFill>
                <a:highlight>
                  <a:schemeClr val="dk1"/>
                </a:highlight>
                <a:latin typeface="Calibri"/>
                <a:ea typeface="Calibri"/>
                <a:cs typeface="Calibri"/>
                <a:sym typeface="Calibri"/>
              </a:rPr>
              <a:t>       infrastructure, trade, and investment) with its neighbors and </a:t>
            </a:r>
            <a:endParaRPr sz="2400">
              <a:solidFill>
                <a:srgbClr val="F3F3F3"/>
              </a:solidFill>
              <a:highlight>
                <a:schemeClr val="dk1"/>
              </a:highlight>
              <a:latin typeface="Calibri"/>
              <a:ea typeface="Calibri"/>
              <a:cs typeface="Calibri"/>
              <a:sym typeface="Calibri"/>
            </a:endParaRPr>
          </a:p>
          <a:p>
            <a:pPr indent="0" lvl="0" marL="0" rtl="0" algn="l">
              <a:lnSpc>
                <a:spcPct val="115000"/>
              </a:lnSpc>
              <a:spcBef>
                <a:spcPts val="0"/>
              </a:spcBef>
              <a:spcAft>
                <a:spcPts val="0"/>
              </a:spcAft>
              <a:buSzPts val="1800"/>
              <a:buNone/>
            </a:pPr>
            <a:r>
              <a:rPr lang="en-GB" sz="2400">
                <a:solidFill>
                  <a:srgbClr val="F3F3F3"/>
                </a:solidFill>
                <a:highlight>
                  <a:schemeClr val="dk1"/>
                </a:highlight>
                <a:latin typeface="Calibri"/>
                <a:ea typeface="Calibri"/>
                <a:cs typeface="Calibri"/>
                <a:sym typeface="Calibri"/>
              </a:rPr>
              <a:t>       various trading partners in Asia, Africa, Europe, and beyond.   </a:t>
            </a:r>
            <a:endParaRPr sz="2400">
              <a:solidFill>
                <a:srgbClr val="F3F3F3"/>
              </a:solidFill>
              <a:highlight>
                <a:schemeClr val="dk1"/>
              </a:highlight>
              <a:latin typeface="Calibri"/>
              <a:ea typeface="Calibri"/>
              <a:cs typeface="Calibri"/>
              <a:sym typeface="Calibri"/>
            </a:endParaRPr>
          </a:p>
        </p:txBody>
      </p:sp>
      <p:sp>
        <p:nvSpPr>
          <p:cNvPr id="449" name="Google Shape;449;p41"/>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100"/>
              <a:buFont typeface="Arial"/>
              <a:buNone/>
            </a:pPr>
            <a:fld id="{00000000-1234-1234-1234-123412341234}" type="slidenum">
              <a:rPr lang="en-GB"/>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8">
                                            <p:txEl>
                                              <p:pRg end="0" st="0"/>
                                            </p:txEl>
                                          </p:spTgt>
                                        </p:tgtEl>
                                        <p:attrNameLst>
                                          <p:attrName>style.visibility</p:attrName>
                                        </p:attrNameLst>
                                      </p:cBhvr>
                                      <p:to>
                                        <p:strVal val="visible"/>
                                      </p:to>
                                    </p:set>
                                    <p:animEffect filter="fade" transition="in">
                                      <p:cBhvr>
                                        <p:cTn dur="1000"/>
                                        <p:tgtEl>
                                          <p:spTgt spid="44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8">
                                            <p:txEl>
                                              <p:pRg end="1" st="1"/>
                                            </p:txEl>
                                          </p:spTgt>
                                        </p:tgtEl>
                                        <p:attrNameLst>
                                          <p:attrName>style.visibility</p:attrName>
                                        </p:attrNameLst>
                                      </p:cBhvr>
                                      <p:to>
                                        <p:strVal val="visible"/>
                                      </p:to>
                                    </p:set>
                                    <p:animEffect filter="fade" transition="in">
                                      <p:cBhvr>
                                        <p:cTn dur="1000"/>
                                        <p:tgtEl>
                                          <p:spTgt spid="44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8">
                                            <p:txEl>
                                              <p:pRg end="2" st="2"/>
                                            </p:txEl>
                                          </p:spTgt>
                                        </p:tgtEl>
                                        <p:attrNameLst>
                                          <p:attrName>style.visibility</p:attrName>
                                        </p:attrNameLst>
                                      </p:cBhvr>
                                      <p:to>
                                        <p:strVal val="visible"/>
                                      </p:to>
                                    </p:set>
                                    <p:animEffect filter="fade" transition="in">
                                      <p:cBhvr>
                                        <p:cTn dur="1000"/>
                                        <p:tgtEl>
                                          <p:spTgt spid="44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8">
                                            <p:txEl>
                                              <p:pRg end="3" st="3"/>
                                            </p:txEl>
                                          </p:spTgt>
                                        </p:tgtEl>
                                        <p:attrNameLst>
                                          <p:attrName>style.visibility</p:attrName>
                                        </p:attrNameLst>
                                      </p:cBhvr>
                                      <p:to>
                                        <p:strVal val="visible"/>
                                      </p:to>
                                    </p:set>
                                    <p:animEffect filter="fade" transition="in">
                                      <p:cBhvr>
                                        <p:cTn dur="1000"/>
                                        <p:tgtEl>
                                          <p:spTgt spid="44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8">
                                            <p:txEl>
                                              <p:pRg end="4" st="4"/>
                                            </p:txEl>
                                          </p:spTgt>
                                        </p:tgtEl>
                                        <p:attrNameLst>
                                          <p:attrName>style.visibility</p:attrName>
                                        </p:attrNameLst>
                                      </p:cBhvr>
                                      <p:to>
                                        <p:strVal val="visible"/>
                                      </p:to>
                                    </p:set>
                                    <p:animEffect filter="fade" transition="in">
                                      <p:cBhvr>
                                        <p:cTn dur="1000"/>
                                        <p:tgtEl>
                                          <p:spTgt spid="44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454" name="Shape 454"/>
        <p:cNvGrpSpPr/>
        <p:nvPr/>
      </p:nvGrpSpPr>
      <p:grpSpPr>
        <a:xfrm>
          <a:off x="0" y="0"/>
          <a:ext cx="0" cy="0"/>
          <a:chOff x="0" y="0"/>
          <a:chExt cx="0" cy="0"/>
        </a:xfrm>
      </p:grpSpPr>
      <p:sp>
        <p:nvSpPr>
          <p:cNvPr id="455" name="Google Shape;455;p42"/>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t/>
            </a:r>
            <a:endParaRPr/>
          </a:p>
        </p:txBody>
      </p:sp>
      <p:sp>
        <p:nvSpPr>
          <p:cNvPr id="456" name="Google Shape;456;p42"/>
          <p:cNvSpPr txBox="1"/>
          <p:nvPr>
            <p:ph idx="1" type="body"/>
          </p:nvPr>
        </p:nvSpPr>
        <p:spPr>
          <a:xfrm>
            <a:off x="311700" y="1662433"/>
            <a:ext cx="8520600" cy="45552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lt1"/>
              </a:buClr>
              <a:buSzPts val="2400"/>
              <a:buFont typeface="Calibri"/>
              <a:buChar char="●"/>
            </a:pPr>
            <a:r>
              <a:rPr lang="en-GB" sz="2400">
                <a:solidFill>
                  <a:srgbClr val="F3F3F3"/>
                </a:solidFill>
                <a:latin typeface="Calibri"/>
                <a:ea typeface="Calibri"/>
                <a:cs typeface="Calibri"/>
                <a:sym typeface="Calibri"/>
              </a:rPr>
              <a:t>China would like to be </a:t>
            </a:r>
            <a:endParaRPr sz="2400">
              <a:solidFill>
                <a:srgbClr val="F3F3F3"/>
              </a:solidFill>
              <a:latin typeface="Calibri"/>
              <a:ea typeface="Calibri"/>
              <a:cs typeface="Calibri"/>
              <a:sym typeface="Calibri"/>
            </a:endParaRPr>
          </a:p>
          <a:p>
            <a:pPr indent="0" lvl="0" marL="457200" rtl="0" algn="l">
              <a:lnSpc>
                <a:spcPct val="115000"/>
              </a:lnSpc>
              <a:spcBef>
                <a:spcPts val="0"/>
              </a:spcBef>
              <a:spcAft>
                <a:spcPts val="0"/>
              </a:spcAft>
              <a:buSzPts val="1800"/>
              <a:buNone/>
            </a:pPr>
            <a:r>
              <a:rPr lang="en-GB" sz="2400">
                <a:solidFill>
                  <a:srgbClr val="F3F3F3"/>
                </a:solidFill>
                <a:latin typeface="Calibri"/>
                <a:ea typeface="Calibri"/>
                <a:cs typeface="Calibri"/>
                <a:sym typeface="Calibri"/>
              </a:rPr>
              <a:t>competitive with </a:t>
            </a:r>
            <a:endParaRPr sz="2400">
              <a:solidFill>
                <a:srgbClr val="F3F3F3"/>
              </a:solidFill>
              <a:latin typeface="Calibri"/>
              <a:ea typeface="Calibri"/>
              <a:cs typeface="Calibri"/>
              <a:sym typeface="Calibri"/>
            </a:endParaRPr>
          </a:p>
          <a:p>
            <a:pPr indent="0" lvl="0" marL="457200" rtl="0" algn="l">
              <a:lnSpc>
                <a:spcPct val="115000"/>
              </a:lnSpc>
              <a:spcBef>
                <a:spcPts val="0"/>
              </a:spcBef>
              <a:spcAft>
                <a:spcPts val="0"/>
              </a:spcAft>
              <a:buSzPts val="1800"/>
              <a:buNone/>
            </a:pPr>
            <a:r>
              <a:rPr lang="en-GB" sz="2400">
                <a:solidFill>
                  <a:srgbClr val="F3F3F3"/>
                </a:solidFill>
                <a:latin typeface="Calibri"/>
                <a:ea typeface="Calibri"/>
                <a:cs typeface="Calibri"/>
                <a:sym typeface="Calibri"/>
              </a:rPr>
              <a:t>developed </a:t>
            </a:r>
            <a:r>
              <a:rPr lang="en-GB" sz="2400">
                <a:solidFill>
                  <a:srgbClr val="FFFF00"/>
                </a:solidFill>
                <a:latin typeface="Calibri"/>
                <a:ea typeface="Calibri"/>
                <a:cs typeface="Calibri"/>
                <a:sym typeface="Calibri"/>
              </a:rPr>
              <a:t>manufacturing </a:t>
            </a:r>
            <a:endParaRPr sz="2400">
              <a:solidFill>
                <a:srgbClr val="FFFF00"/>
              </a:solidFill>
              <a:latin typeface="Calibri"/>
              <a:ea typeface="Calibri"/>
              <a:cs typeface="Calibri"/>
              <a:sym typeface="Calibri"/>
            </a:endParaRPr>
          </a:p>
          <a:p>
            <a:pPr indent="0" lvl="0" marL="457200" rtl="0" algn="l">
              <a:lnSpc>
                <a:spcPct val="115000"/>
              </a:lnSpc>
              <a:spcBef>
                <a:spcPts val="0"/>
              </a:spcBef>
              <a:spcAft>
                <a:spcPts val="0"/>
              </a:spcAft>
              <a:buSzPts val="1800"/>
              <a:buNone/>
            </a:pPr>
            <a:r>
              <a:rPr lang="en-GB" sz="2400">
                <a:solidFill>
                  <a:srgbClr val="FFFFFF"/>
                </a:solidFill>
                <a:latin typeface="Calibri"/>
                <a:ea typeface="Calibri"/>
                <a:cs typeface="Calibri"/>
                <a:sym typeface="Calibri"/>
              </a:rPr>
              <a:t>economies in 2035. </a:t>
            </a:r>
            <a:endParaRPr sz="2400">
              <a:solidFill>
                <a:srgbClr val="FFFFFF"/>
              </a:solidFill>
              <a:latin typeface="Calibri"/>
              <a:ea typeface="Calibri"/>
              <a:cs typeface="Calibri"/>
              <a:sym typeface="Calibri"/>
            </a:endParaRPr>
          </a:p>
          <a:p>
            <a:pPr indent="-381000" lvl="0" marL="457200" rtl="0" algn="l">
              <a:lnSpc>
                <a:spcPct val="115000"/>
              </a:lnSpc>
              <a:spcBef>
                <a:spcPts val="0"/>
              </a:spcBef>
              <a:spcAft>
                <a:spcPts val="0"/>
              </a:spcAft>
              <a:buClr>
                <a:srgbClr val="FFFFFF"/>
              </a:buClr>
              <a:buSzPts val="2400"/>
              <a:buFont typeface="Calibri"/>
              <a:buChar char="●"/>
            </a:pPr>
            <a:r>
              <a:rPr lang="en-GB" sz="2400">
                <a:solidFill>
                  <a:srgbClr val="FFFFFF"/>
                </a:solidFill>
                <a:latin typeface="Calibri"/>
                <a:ea typeface="Calibri"/>
                <a:cs typeface="Calibri"/>
                <a:sym typeface="Calibri"/>
              </a:rPr>
              <a:t>The ultimate target is to </a:t>
            </a:r>
            <a:endParaRPr sz="2400">
              <a:solidFill>
                <a:srgbClr val="FFFFFF"/>
              </a:solidFill>
              <a:latin typeface="Calibri"/>
              <a:ea typeface="Calibri"/>
              <a:cs typeface="Calibri"/>
              <a:sym typeface="Calibri"/>
            </a:endParaRPr>
          </a:p>
          <a:p>
            <a:pPr indent="0" lvl="0" marL="0" rtl="0" algn="l">
              <a:lnSpc>
                <a:spcPct val="115000"/>
              </a:lnSpc>
              <a:spcBef>
                <a:spcPts val="0"/>
              </a:spcBef>
              <a:spcAft>
                <a:spcPts val="0"/>
              </a:spcAft>
              <a:buSzPts val="1800"/>
              <a:buNone/>
            </a:pPr>
            <a:r>
              <a:rPr lang="en-GB" sz="2400">
                <a:solidFill>
                  <a:srgbClr val="FFFFFF"/>
                </a:solidFill>
                <a:latin typeface="Calibri"/>
                <a:ea typeface="Calibri"/>
                <a:cs typeface="Calibri"/>
                <a:sym typeface="Calibri"/>
              </a:rPr>
              <a:t>      change China from a </a:t>
            </a:r>
            <a:endParaRPr sz="2400">
              <a:solidFill>
                <a:srgbClr val="FFFFFF"/>
              </a:solidFill>
              <a:latin typeface="Calibri"/>
              <a:ea typeface="Calibri"/>
              <a:cs typeface="Calibri"/>
              <a:sym typeface="Calibri"/>
            </a:endParaRPr>
          </a:p>
          <a:p>
            <a:pPr indent="0" lvl="0" marL="0" rtl="0" algn="l">
              <a:lnSpc>
                <a:spcPct val="115000"/>
              </a:lnSpc>
              <a:spcBef>
                <a:spcPts val="0"/>
              </a:spcBef>
              <a:spcAft>
                <a:spcPts val="0"/>
              </a:spcAft>
              <a:buSzPts val="1800"/>
              <a:buNone/>
            </a:pPr>
            <a:r>
              <a:rPr lang="en-GB" sz="2400">
                <a:solidFill>
                  <a:srgbClr val="FFFF00"/>
                </a:solidFill>
                <a:latin typeface="Calibri"/>
                <a:ea typeface="Calibri"/>
                <a:cs typeface="Calibri"/>
                <a:sym typeface="Calibri"/>
              </a:rPr>
              <a:t>        mass-producer</a:t>
            </a:r>
            <a:endParaRPr sz="2400">
              <a:solidFill>
                <a:srgbClr val="FFFF00"/>
              </a:solidFill>
              <a:latin typeface="Calibri"/>
              <a:ea typeface="Calibri"/>
              <a:cs typeface="Calibri"/>
              <a:sym typeface="Calibri"/>
            </a:endParaRPr>
          </a:p>
          <a:p>
            <a:pPr indent="0" lvl="0" marL="0" rtl="0" algn="l">
              <a:lnSpc>
                <a:spcPct val="115000"/>
              </a:lnSpc>
              <a:spcBef>
                <a:spcPts val="0"/>
              </a:spcBef>
              <a:spcAft>
                <a:spcPts val="0"/>
              </a:spcAft>
              <a:buSzPts val="1800"/>
              <a:buNone/>
            </a:pPr>
            <a:r>
              <a:rPr lang="en-GB" sz="2400">
                <a:solidFill>
                  <a:srgbClr val="FFFFFF"/>
                </a:solidFill>
                <a:latin typeface="Calibri"/>
                <a:ea typeface="Calibri"/>
                <a:cs typeface="Calibri"/>
                <a:sym typeface="Calibri"/>
              </a:rPr>
              <a:t>          to a </a:t>
            </a:r>
            <a:r>
              <a:rPr lang="en-GB" sz="2400">
                <a:solidFill>
                  <a:srgbClr val="FFFF00"/>
                </a:solidFill>
                <a:latin typeface="Calibri"/>
                <a:ea typeface="Calibri"/>
                <a:cs typeface="Calibri"/>
                <a:sym typeface="Calibri"/>
              </a:rPr>
              <a:t>quality-master.</a:t>
            </a:r>
            <a:r>
              <a:rPr lang="en-GB" sz="2400">
                <a:solidFill>
                  <a:srgbClr val="F3F3F3"/>
                </a:solidFill>
                <a:latin typeface="Calibri"/>
                <a:ea typeface="Calibri"/>
                <a:cs typeface="Calibri"/>
                <a:sym typeface="Calibri"/>
              </a:rPr>
              <a:t>        </a:t>
            </a:r>
            <a:endParaRPr/>
          </a:p>
        </p:txBody>
      </p:sp>
      <p:sp>
        <p:nvSpPr>
          <p:cNvPr id="457" name="Google Shape;457;p42"/>
          <p:cNvSpPr txBox="1"/>
          <p:nvPr>
            <p:ph idx="12" type="sldNum"/>
          </p:nvPr>
        </p:nvSpPr>
        <p:spPr>
          <a:xfrm>
            <a:off x="8472458" y="6217623"/>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GB"/>
              <a:t>‹#›</a:t>
            </a:fld>
            <a:endParaRPr/>
          </a:p>
        </p:txBody>
      </p:sp>
      <p:pic>
        <p:nvPicPr>
          <p:cNvPr id="458" name="Google Shape;458;p42"/>
          <p:cNvPicPr preferRelativeResize="0"/>
          <p:nvPr/>
        </p:nvPicPr>
        <p:blipFill rotWithShape="1">
          <a:blip r:embed="rId3">
            <a:alphaModFix/>
          </a:blip>
          <a:srcRect b="0" l="0" r="0" t="0"/>
          <a:stretch/>
        </p:blipFill>
        <p:spPr>
          <a:xfrm>
            <a:off x="4268375" y="2018092"/>
            <a:ext cx="4648200" cy="298259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p:bg>
      <p:bgPr>
        <a:solidFill>
          <a:srgbClr val="000000"/>
        </a:solidFill>
      </p:bgPr>
    </p:bg>
    <p:spTree>
      <p:nvGrpSpPr>
        <p:cNvPr id="463" name="Shape 463"/>
        <p:cNvGrpSpPr/>
        <p:nvPr/>
      </p:nvGrpSpPr>
      <p:grpSpPr>
        <a:xfrm>
          <a:off x="0" y="0"/>
          <a:ext cx="0" cy="0"/>
          <a:chOff x="0" y="0"/>
          <a:chExt cx="0" cy="0"/>
        </a:xfrm>
      </p:grpSpPr>
      <p:sp>
        <p:nvSpPr>
          <p:cNvPr id="464" name="Google Shape;464;p43"/>
          <p:cNvSpPr txBox="1"/>
          <p:nvPr>
            <p:ph type="title"/>
          </p:nvPr>
        </p:nvSpPr>
        <p:spPr>
          <a:xfrm>
            <a:off x="552450" y="-104012"/>
            <a:ext cx="7772400" cy="944700"/>
          </a:xfrm>
          <a:prstGeom prst="rect">
            <a:avLst/>
          </a:prstGeom>
          <a:noFill/>
          <a:ln>
            <a:noFill/>
          </a:ln>
        </p:spPr>
        <p:txBody>
          <a:bodyPr anchorCtr="0" anchor="b" bIns="45700" lIns="91425" spcFirstLastPara="1" rIns="91425" wrap="square" tIns="45700">
            <a:noAutofit/>
          </a:bodyPr>
          <a:lstStyle/>
          <a:p>
            <a:pPr indent="0" lvl="0" marL="0" rtl="0" algn="ctr">
              <a:lnSpc>
                <a:spcPct val="100000"/>
              </a:lnSpc>
              <a:spcBef>
                <a:spcPts val="0"/>
              </a:spcBef>
              <a:spcAft>
                <a:spcPts val="0"/>
              </a:spcAft>
              <a:buClr>
                <a:schemeClr val="lt1"/>
              </a:buClr>
              <a:buSzPts val="4000"/>
              <a:buFont typeface="Times New Roman"/>
              <a:buNone/>
            </a:pPr>
            <a:r>
              <a:rPr lang="en-GB" sz="4000" cap="none">
                <a:latin typeface="Times New Roman"/>
                <a:ea typeface="Times New Roman"/>
                <a:cs typeface="Times New Roman"/>
                <a:sym typeface="Times New Roman"/>
              </a:rPr>
              <a:t>References</a:t>
            </a:r>
            <a:endParaRPr/>
          </a:p>
        </p:txBody>
      </p:sp>
      <p:sp>
        <p:nvSpPr>
          <p:cNvPr id="465" name="Google Shape;465;p43"/>
          <p:cNvSpPr txBox="1"/>
          <p:nvPr>
            <p:ph idx="12" type="sldNum"/>
          </p:nvPr>
        </p:nvSpPr>
        <p:spPr>
          <a:xfrm>
            <a:off x="7543800" y="6356350"/>
            <a:ext cx="990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GB" sz="1000">
                <a:latin typeface="Arial"/>
                <a:ea typeface="Arial"/>
                <a:cs typeface="Arial"/>
                <a:sym typeface="Arial"/>
              </a:rPr>
              <a:t>‹#›</a:t>
            </a:fld>
            <a:endParaRPr sz="1000">
              <a:latin typeface="Arial"/>
              <a:ea typeface="Arial"/>
              <a:cs typeface="Arial"/>
              <a:sym typeface="Arial"/>
            </a:endParaRPr>
          </a:p>
        </p:txBody>
      </p:sp>
      <p:sp>
        <p:nvSpPr>
          <p:cNvPr id="466" name="Google Shape;466;p43"/>
          <p:cNvSpPr txBox="1"/>
          <p:nvPr>
            <p:ph idx="1" type="body"/>
          </p:nvPr>
        </p:nvSpPr>
        <p:spPr>
          <a:xfrm>
            <a:off x="762000" y="1230250"/>
            <a:ext cx="7772400" cy="5491200"/>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rgbClr val="FFFFFF"/>
              </a:buClr>
              <a:buSzPts val="2400"/>
              <a:buChar char="●"/>
            </a:pPr>
            <a:r>
              <a:rPr lang="en-GB" sz="2400">
                <a:solidFill>
                  <a:srgbClr val="FFFFFF"/>
                </a:solidFill>
                <a:latin typeface="Calibri"/>
                <a:ea typeface="Calibri"/>
                <a:cs typeface="Calibri"/>
                <a:sym typeface="Calibri"/>
              </a:rPr>
              <a:t>Sites to visit:</a:t>
            </a:r>
            <a:endParaRPr>
              <a:solidFill>
                <a:srgbClr val="FFFFFF"/>
              </a:solidFill>
            </a:endParaRPr>
          </a:p>
          <a:p>
            <a:pPr indent="-234950" lvl="1" marL="742950" rtl="0" algn="l">
              <a:lnSpc>
                <a:spcPct val="100000"/>
              </a:lnSpc>
              <a:spcBef>
                <a:spcPts val="1240"/>
              </a:spcBef>
              <a:spcAft>
                <a:spcPts val="0"/>
              </a:spcAft>
              <a:buClr>
                <a:srgbClr val="00FF00"/>
              </a:buClr>
              <a:buSzPts val="2400"/>
              <a:buFont typeface="Calibri"/>
              <a:buChar char="✔"/>
            </a:pPr>
            <a:r>
              <a:rPr lang="en-GB" sz="2400" u="sng">
                <a:solidFill>
                  <a:schemeClr val="hlink"/>
                </a:solidFill>
                <a:latin typeface="Calibri"/>
                <a:ea typeface="Calibri"/>
                <a:cs typeface="Calibri"/>
                <a:sym typeface="Calibri"/>
                <a:hlinkClick r:id="rId3"/>
              </a:rPr>
              <a:t>https://chinapower.csis.org/china-foreign-direct-investment/</a:t>
            </a:r>
            <a:endParaRPr sz="2400">
              <a:solidFill>
                <a:schemeClr val="dk1"/>
              </a:solidFill>
              <a:latin typeface="Calibri"/>
              <a:ea typeface="Calibri"/>
              <a:cs typeface="Calibri"/>
              <a:sym typeface="Calibri"/>
            </a:endParaRPr>
          </a:p>
          <a:p>
            <a:pPr indent="-323850" lvl="1" marL="742950" rtl="0" algn="l">
              <a:lnSpc>
                <a:spcPct val="100000"/>
              </a:lnSpc>
              <a:spcBef>
                <a:spcPts val="1240"/>
              </a:spcBef>
              <a:spcAft>
                <a:spcPts val="0"/>
              </a:spcAft>
              <a:buClr>
                <a:srgbClr val="00FF00"/>
              </a:buClr>
              <a:buSzPts val="2400"/>
              <a:buFont typeface="Calibri"/>
              <a:buChar char="✔"/>
            </a:pPr>
            <a:r>
              <a:rPr lang="en-GB" sz="2400">
                <a:solidFill>
                  <a:srgbClr val="00FFFF"/>
                </a:solidFill>
                <a:latin typeface="Calibri"/>
                <a:ea typeface="Calibri"/>
                <a:cs typeface="Calibri"/>
                <a:sym typeface="Calibri"/>
              </a:rPr>
              <a:t>https://www.thehindubusinessline.com/companies/chinese-investments-in-indian-start-ups-cross-5-b-in-2018/article26612436.ece</a:t>
            </a:r>
            <a:endParaRPr sz="2400">
              <a:solidFill>
                <a:srgbClr val="00FFFF"/>
              </a:solidFill>
              <a:latin typeface="Calibri"/>
              <a:ea typeface="Calibri"/>
              <a:cs typeface="Calibri"/>
              <a:sym typeface="Calibri"/>
            </a:endParaRPr>
          </a:p>
          <a:p>
            <a:pPr indent="-342900" lvl="0" marL="342900" rtl="0" algn="l">
              <a:lnSpc>
                <a:spcPct val="100000"/>
              </a:lnSpc>
              <a:spcBef>
                <a:spcPts val="1080"/>
              </a:spcBef>
              <a:spcAft>
                <a:spcPts val="0"/>
              </a:spcAft>
              <a:buClr>
                <a:srgbClr val="FFFFFF"/>
              </a:buClr>
              <a:buSzPts val="2400"/>
              <a:buChar char="●"/>
            </a:pPr>
            <a:r>
              <a:rPr lang="en-GB" sz="2400">
                <a:solidFill>
                  <a:srgbClr val="FFFFFF"/>
                </a:solidFill>
                <a:latin typeface="Calibri"/>
                <a:ea typeface="Calibri"/>
                <a:cs typeface="Calibri"/>
                <a:sym typeface="Calibri"/>
              </a:rPr>
              <a:t>Sites to avoid:</a:t>
            </a:r>
            <a:endParaRPr>
              <a:solidFill>
                <a:srgbClr val="FFFFFF"/>
              </a:solidFill>
            </a:endParaRPr>
          </a:p>
          <a:p>
            <a:pPr indent="-209550" lvl="1" marL="742950" rtl="0" algn="l">
              <a:lnSpc>
                <a:spcPct val="100000"/>
              </a:lnSpc>
              <a:spcBef>
                <a:spcPts val="1320"/>
              </a:spcBef>
              <a:spcAft>
                <a:spcPts val="0"/>
              </a:spcAft>
              <a:buClr>
                <a:srgbClr val="FF0000"/>
              </a:buClr>
              <a:buSzPts val="2400"/>
              <a:buFont typeface="Calibri"/>
              <a:buChar char="×"/>
            </a:pPr>
            <a:r>
              <a:rPr lang="en-GB" sz="2400" u="sng">
                <a:solidFill>
                  <a:schemeClr val="hlink"/>
                </a:solidFill>
                <a:latin typeface="Calibri"/>
                <a:ea typeface="Calibri"/>
                <a:cs typeface="Calibri"/>
                <a:sym typeface="Calibri"/>
                <a:hlinkClick r:id="rId4"/>
              </a:rPr>
              <a:t>https://en.wikipedia.org/wiki/Economy_of_China</a:t>
            </a:r>
            <a:endParaRPr sz="2400">
              <a:solidFill>
                <a:srgbClr val="FF0000"/>
              </a:solidFill>
              <a:latin typeface="Calibri"/>
              <a:ea typeface="Calibri"/>
              <a:cs typeface="Calibri"/>
              <a:sym typeface="Calibri"/>
            </a:endParaRPr>
          </a:p>
          <a:p>
            <a:pPr indent="-209550" lvl="1" marL="742950" rtl="0" algn="l">
              <a:lnSpc>
                <a:spcPct val="100000"/>
              </a:lnSpc>
              <a:spcBef>
                <a:spcPts val="1320"/>
              </a:spcBef>
              <a:spcAft>
                <a:spcPts val="0"/>
              </a:spcAft>
              <a:buClr>
                <a:srgbClr val="FF0000"/>
              </a:buClr>
              <a:buSzPts val="2400"/>
              <a:buFont typeface="Calibri"/>
              <a:buChar char="×"/>
            </a:pPr>
            <a:r>
              <a:rPr lang="en-GB" sz="2400" u="sng">
                <a:solidFill>
                  <a:schemeClr val="hlink"/>
                </a:solidFill>
                <a:latin typeface="Calibri"/>
                <a:ea typeface="Calibri"/>
                <a:cs typeface="Calibri"/>
                <a:sym typeface="Calibri"/>
                <a:hlinkClick r:id="rId5"/>
              </a:rPr>
              <a:t>https://www.quora.com/How-dangerous-would-Trumps-China-policy-be-for-the-world-economy</a:t>
            </a:r>
            <a:endParaRPr sz="2400">
              <a:solidFill>
                <a:srgbClr val="FF0000"/>
              </a:solidFill>
              <a:latin typeface="Calibri"/>
              <a:ea typeface="Calibri"/>
              <a:cs typeface="Calibri"/>
              <a:sym typeface="Calibri"/>
            </a:endParaRPr>
          </a:p>
          <a:p>
            <a:pPr indent="-234950" lvl="0" marL="342900" rtl="0" algn="l">
              <a:lnSpc>
                <a:spcPct val="100000"/>
              </a:lnSpc>
              <a:spcBef>
                <a:spcPts val="940"/>
              </a:spcBef>
              <a:spcAft>
                <a:spcPts val="0"/>
              </a:spcAft>
              <a:buSzPts val="1700"/>
              <a:buFont typeface="Arial"/>
              <a:buNone/>
            </a:pPr>
            <a:r>
              <a:t/>
            </a:r>
            <a:endParaRPr>
              <a:solidFill>
                <a:srgbClr val="FFFFFF"/>
              </a:solidFill>
            </a:endParaRPr>
          </a:p>
          <a:p>
            <a:pPr indent="-342900" lvl="0" marL="342900" rtl="0" algn="ctr">
              <a:lnSpc>
                <a:spcPct val="100000"/>
              </a:lnSpc>
              <a:spcBef>
                <a:spcPts val="940"/>
              </a:spcBef>
              <a:spcAft>
                <a:spcPts val="0"/>
              </a:spcAft>
              <a:buSzPts val="1700"/>
              <a:buFont typeface="Arial Narrow"/>
              <a:buNone/>
            </a:pPr>
            <a:r>
              <a:t/>
            </a:r>
            <a:endParaRPr>
              <a:solidFill>
                <a:srgbClr val="FFFFFF"/>
              </a:solidFill>
              <a:latin typeface="Verdana"/>
              <a:ea typeface="Verdana"/>
              <a:cs typeface="Verdana"/>
              <a:sym typeface="Verdana"/>
            </a:endParaRPr>
          </a:p>
          <a:p>
            <a:pPr indent="-342900" lvl="0" marL="342900" rtl="0" algn="ctr">
              <a:lnSpc>
                <a:spcPct val="100000"/>
              </a:lnSpc>
              <a:spcBef>
                <a:spcPts val="1320"/>
              </a:spcBef>
              <a:spcAft>
                <a:spcPts val="0"/>
              </a:spcAft>
              <a:buSzPts val="3600"/>
              <a:buFont typeface="Arial Narrow"/>
              <a:buNone/>
            </a:pPr>
            <a:r>
              <a:t/>
            </a:r>
            <a:endParaRPr i="1" sz="3600">
              <a:solidFill>
                <a:srgbClr val="FFFFFF"/>
              </a:solidFill>
              <a:latin typeface="Verdana"/>
              <a:ea typeface="Verdana"/>
              <a:cs typeface="Verdana"/>
              <a:sym typeface="Verdana"/>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p:bg>
      <p:bgPr>
        <a:solidFill>
          <a:srgbClr val="000000"/>
        </a:solidFill>
      </p:bgPr>
    </p:bg>
    <p:spTree>
      <p:nvGrpSpPr>
        <p:cNvPr id="470" name="Shape 470"/>
        <p:cNvGrpSpPr/>
        <p:nvPr/>
      </p:nvGrpSpPr>
      <p:grpSpPr>
        <a:xfrm>
          <a:off x="0" y="0"/>
          <a:ext cx="0" cy="0"/>
          <a:chOff x="0" y="0"/>
          <a:chExt cx="0" cy="0"/>
        </a:xfrm>
      </p:grpSpPr>
      <p:sp>
        <p:nvSpPr>
          <p:cNvPr id="471" name="Google Shape;471;p44"/>
          <p:cNvSpPr txBox="1"/>
          <p:nvPr>
            <p:ph type="title"/>
          </p:nvPr>
        </p:nvSpPr>
        <p:spPr>
          <a:xfrm>
            <a:off x="838200" y="274638"/>
            <a:ext cx="7848600" cy="1020900"/>
          </a:xfrm>
          <a:prstGeom prst="rect">
            <a:avLst/>
          </a:prstGeom>
          <a:noFill/>
          <a:ln>
            <a:noFill/>
          </a:ln>
        </p:spPr>
        <p:txBody>
          <a:bodyPr anchorCtr="0" anchor="b" bIns="45700" lIns="91425" spcFirstLastPara="1" rIns="91425" wrap="square" tIns="45700">
            <a:noAutofit/>
          </a:bodyPr>
          <a:lstStyle/>
          <a:p>
            <a:pPr indent="0" lvl="0" marL="0" rtl="0" algn="ctr">
              <a:lnSpc>
                <a:spcPct val="100000"/>
              </a:lnSpc>
              <a:spcBef>
                <a:spcPts val="0"/>
              </a:spcBef>
              <a:spcAft>
                <a:spcPts val="0"/>
              </a:spcAft>
              <a:buClr>
                <a:schemeClr val="lt1"/>
              </a:buClr>
              <a:buSzPts val="3000"/>
              <a:buFont typeface="Verdana"/>
              <a:buNone/>
            </a:pPr>
            <a:br>
              <a:rPr lang="en-GB">
                <a:latin typeface="Verdana"/>
                <a:ea typeface="Verdana"/>
                <a:cs typeface="Verdana"/>
                <a:sym typeface="Verdana"/>
              </a:rPr>
            </a:br>
            <a:endParaRPr sz="4000">
              <a:latin typeface="Times New Roman"/>
              <a:ea typeface="Times New Roman"/>
              <a:cs typeface="Times New Roman"/>
              <a:sym typeface="Times New Roman"/>
            </a:endParaRPr>
          </a:p>
        </p:txBody>
      </p:sp>
      <p:sp>
        <p:nvSpPr>
          <p:cNvPr id="472" name="Google Shape;472;p44"/>
          <p:cNvSpPr txBox="1"/>
          <p:nvPr>
            <p:ph idx="12" type="sldNum"/>
          </p:nvPr>
        </p:nvSpPr>
        <p:spPr>
          <a:xfrm>
            <a:off x="7543800" y="6356350"/>
            <a:ext cx="990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GB" sz="1000">
                <a:latin typeface="Arial"/>
                <a:ea typeface="Arial"/>
                <a:cs typeface="Arial"/>
                <a:sym typeface="Arial"/>
              </a:rPr>
              <a:t>‹#›</a:t>
            </a:fld>
            <a:endParaRPr sz="1000">
              <a:latin typeface="Arial"/>
              <a:ea typeface="Arial"/>
              <a:cs typeface="Arial"/>
              <a:sym typeface="Arial"/>
            </a:endParaRPr>
          </a:p>
        </p:txBody>
      </p:sp>
      <p:sp>
        <p:nvSpPr>
          <p:cNvPr id="473" name="Google Shape;473;p44"/>
          <p:cNvSpPr txBox="1"/>
          <p:nvPr>
            <p:ph idx="1" type="body"/>
          </p:nvPr>
        </p:nvSpPr>
        <p:spPr>
          <a:xfrm>
            <a:off x="838200" y="726450"/>
            <a:ext cx="7848600" cy="5867400"/>
          </a:xfrm>
          <a:prstGeom prst="rect">
            <a:avLst/>
          </a:prstGeom>
          <a:noFill/>
          <a:ln>
            <a:noFill/>
          </a:ln>
        </p:spPr>
        <p:txBody>
          <a:bodyPr anchorCtr="0" anchor="t" bIns="45700" lIns="91425" spcFirstLastPara="1" rIns="91425" wrap="square" tIns="45700">
            <a:noAutofit/>
          </a:bodyPr>
          <a:lstStyle/>
          <a:p>
            <a:pPr indent="-342900" lvl="0" marL="342900" rtl="0" algn="ctr">
              <a:lnSpc>
                <a:spcPct val="100000"/>
              </a:lnSpc>
              <a:spcBef>
                <a:spcPts val="0"/>
              </a:spcBef>
              <a:spcAft>
                <a:spcPts val="0"/>
              </a:spcAft>
              <a:buSzPts val="2800"/>
              <a:buFont typeface="Calibri"/>
              <a:buNone/>
            </a:pPr>
            <a:r>
              <a:rPr i="1" lang="en-GB" sz="2800">
                <a:solidFill>
                  <a:srgbClr val="FFFFFF"/>
                </a:solidFill>
                <a:latin typeface="Calibri"/>
                <a:ea typeface="Calibri"/>
                <a:cs typeface="Calibri"/>
                <a:sym typeface="Calibri"/>
              </a:rPr>
              <a:t>This presentation </a:t>
            </a:r>
            <a:endParaRPr>
              <a:solidFill>
                <a:srgbClr val="FFFFFF"/>
              </a:solidFill>
            </a:endParaRPr>
          </a:p>
          <a:p>
            <a:pPr indent="-342900" lvl="0" marL="342900" rtl="0" algn="ctr">
              <a:lnSpc>
                <a:spcPct val="100000"/>
              </a:lnSpc>
              <a:spcBef>
                <a:spcPts val="1160"/>
              </a:spcBef>
              <a:spcAft>
                <a:spcPts val="0"/>
              </a:spcAft>
              <a:buSzPts val="2800"/>
              <a:buFont typeface="Calibri"/>
              <a:buNone/>
            </a:pPr>
            <a:r>
              <a:rPr i="1" lang="en-GB" sz="2800">
                <a:solidFill>
                  <a:srgbClr val="FFFFFF"/>
                </a:solidFill>
                <a:latin typeface="Calibri"/>
                <a:ea typeface="Calibri"/>
                <a:cs typeface="Calibri"/>
                <a:sym typeface="Calibri"/>
              </a:rPr>
              <a:t>is dedicated to</a:t>
            </a:r>
            <a:endParaRPr>
              <a:solidFill>
                <a:srgbClr val="FFFFFF"/>
              </a:solidFill>
            </a:endParaRPr>
          </a:p>
          <a:p>
            <a:pPr indent="-342900" lvl="0" marL="342900" rtl="0" algn="ctr">
              <a:lnSpc>
                <a:spcPct val="100000"/>
              </a:lnSpc>
              <a:spcBef>
                <a:spcPts val="1160"/>
              </a:spcBef>
              <a:spcAft>
                <a:spcPts val="0"/>
              </a:spcAft>
              <a:buSzPts val="2800"/>
              <a:buFont typeface="Arial Narrow"/>
              <a:buNone/>
            </a:pPr>
            <a:r>
              <a:t/>
            </a:r>
            <a:endParaRPr i="1" sz="2800">
              <a:latin typeface="Calibri"/>
              <a:ea typeface="Calibri"/>
              <a:cs typeface="Calibri"/>
              <a:sym typeface="Calibri"/>
            </a:endParaRPr>
          </a:p>
          <a:p>
            <a:pPr indent="-342900" lvl="0" marL="342900" rtl="0" algn="ctr">
              <a:lnSpc>
                <a:spcPct val="100000"/>
              </a:lnSpc>
              <a:spcBef>
                <a:spcPts val="1160"/>
              </a:spcBef>
              <a:spcAft>
                <a:spcPts val="0"/>
              </a:spcAft>
              <a:buSzPts val="2800"/>
              <a:buFont typeface="Arial Narrow"/>
              <a:buNone/>
            </a:pPr>
            <a:r>
              <a:t/>
            </a:r>
            <a:endParaRPr i="1" sz="2800">
              <a:latin typeface="Calibri"/>
              <a:ea typeface="Calibri"/>
              <a:cs typeface="Calibri"/>
              <a:sym typeface="Calibri"/>
            </a:endParaRPr>
          </a:p>
          <a:p>
            <a:pPr indent="-342900" lvl="0" marL="342900" rtl="0" algn="ctr">
              <a:lnSpc>
                <a:spcPct val="100000"/>
              </a:lnSpc>
              <a:spcBef>
                <a:spcPts val="1160"/>
              </a:spcBef>
              <a:spcAft>
                <a:spcPts val="0"/>
              </a:spcAft>
              <a:buSzPts val="2800"/>
              <a:buFont typeface="Arial Narrow"/>
              <a:buNone/>
            </a:pPr>
            <a:r>
              <a:t/>
            </a:r>
            <a:endParaRPr i="1" sz="2800">
              <a:latin typeface="Calibri"/>
              <a:ea typeface="Calibri"/>
              <a:cs typeface="Calibri"/>
              <a:sym typeface="Calibri"/>
            </a:endParaRPr>
          </a:p>
          <a:p>
            <a:pPr indent="-342900" lvl="0" marL="342900" rtl="0" algn="ctr">
              <a:lnSpc>
                <a:spcPct val="100000"/>
              </a:lnSpc>
              <a:spcBef>
                <a:spcPts val="1160"/>
              </a:spcBef>
              <a:spcAft>
                <a:spcPts val="0"/>
              </a:spcAft>
              <a:buSzPts val="2800"/>
              <a:buFont typeface="Arial Narrow"/>
              <a:buNone/>
            </a:pPr>
            <a:r>
              <a:t/>
            </a:r>
            <a:endParaRPr i="1" sz="2800">
              <a:latin typeface="Calibri"/>
              <a:ea typeface="Calibri"/>
              <a:cs typeface="Calibri"/>
              <a:sym typeface="Calibri"/>
            </a:endParaRPr>
          </a:p>
          <a:p>
            <a:pPr indent="-342900" lvl="0" marL="342900" rtl="0" algn="ctr">
              <a:lnSpc>
                <a:spcPct val="100000"/>
              </a:lnSpc>
              <a:spcBef>
                <a:spcPts val="1160"/>
              </a:spcBef>
              <a:spcAft>
                <a:spcPts val="0"/>
              </a:spcAft>
              <a:buSzPts val="2800"/>
              <a:buFont typeface="Arial Narrow"/>
              <a:buNone/>
            </a:pPr>
            <a:r>
              <a:t/>
            </a:r>
            <a:endParaRPr i="1" sz="2800">
              <a:latin typeface="Calibri"/>
              <a:ea typeface="Calibri"/>
              <a:cs typeface="Calibri"/>
              <a:sym typeface="Calibri"/>
            </a:endParaRPr>
          </a:p>
          <a:p>
            <a:pPr indent="0" lvl="0" marL="0" rtl="0" algn="l">
              <a:lnSpc>
                <a:spcPct val="100000"/>
              </a:lnSpc>
              <a:spcBef>
                <a:spcPts val="1160"/>
              </a:spcBef>
              <a:spcAft>
                <a:spcPts val="0"/>
              </a:spcAft>
              <a:buSzPts val="2800"/>
              <a:buFont typeface="Arial Narrow"/>
              <a:buNone/>
            </a:pPr>
            <a:r>
              <a:t/>
            </a:r>
            <a:endParaRPr i="1" sz="2800">
              <a:latin typeface="Calibri"/>
              <a:ea typeface="Calibri"/>
              <a:cs typeface="Calibri"/>
              <a:sym typeface="Calibri"/>
            </a:endParaRPr>
          </a:p>
          <a:p>
            <a:pPr indent="-342900" lvl="0" marL="342900" rtl="0" algn="ctr">
              <a:lnSpc>
                <a:spcPct val="100000"/>
              </a:lnSpc>
              <a:spcBef>
                <a:spcPts val="1240"/>
              </a:spcBef>
              <a:spcAft>
                <a:spcPts val="0"/>
              </a:spcAft>
              <a:buSzPts val="3200"/>
              <a:buFont typeface="Calibri"/>
              <a:buNone/>
            </a:pPr>
            <a:r>
              <a:t/>
            </a:r>
            <a:endParaRPr/>
          </a:p>
          <a:p>
            <a:pPr indent="-342900" lvl="0" marL="342900" rtl="0" algn="ctr">
              <a:lnSpc>
                <a:spcPct val="100000"/>
              </a:lnSpc>
              <a:spcBef>
                <a:spcPts val="1080"/>
              </a:spcBef>
              <a:spcAft>
                <a:spcPts val="0"/>
              </a:spcAft>
              <a:buSzPts val="2400"/>
              <a:buFont typeface="Arial Narrow"/>
              <a:buNone/>
            </a:pPr>
            <a:r>
              <a:t/>
            </a:r>
            <a:endParaRPr i="1" sz="2400">
              <a:latin typeface="Calibri"/>
              <a:ea typeface="Calibri"/>
              <a:cs typeface="Calibri"/>
              <a:sym typeface="Calibri"/>
            </a:endParaRPr>
          </a:p>
          <a:p>
            <a:pPr indent="-342900" lvl="0" marL="342900" rtl="0" algn="ctr">
              <a:lnSpc>
                <a:spcPct val="100000"/>
              </a:lnSpc>
              <a:spcBef>
                <a:spcPts val="940"/>
              </a:spcBef>
              <a:spcAft>
                <a:spcPts val="0"/>
              </a:spcAft>
              <a:buSzPts val="1700"/>
              <a:buFont typeface="Arial Narrow"/>
              <a:buNone/>
            </a:pPr>
            <a:r>
              <a:t/>
            </a:r>
            <a:endParaRPr/>
          </a:p>
        </p:txBody>
      </p:sp>
      <p:sp>
        <p:nvSpPr>
          <p:cNvPr id="474" name="Google Shape;474;p44"/>
          <p:cNvSpPr txBox="1"/>
          <p:nvPr/>
        </p:nvSpPr>
        <p:spPr>
          <a:xfrm>
            <a:off x="2602750" y="5142050"/>
            <a:ext cx="6977100" cy="651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1240"/>
              </a:spcBef>
              <a:spcAft>
                <a:spcPts val="0"/>
              </a:spcAft>
              <a:buClr>
                <a:srgbClr val="000000"/>
              </a:buClr>
              <a:buSzPts val="3200"/>
              <a:buFont typeface="Arial"/>
              <a:buNone/>
            </a:pPr>
            <a:r>
              <a:rPr b="0" i="0" lang="en-GB" sz="3200" u="none" cap="none" strike="noStrike">
                <a:solidFill>
                  <a:srgbClr val="FFFF00"/>
                </a:solidFill>
                <a:latin typeface="Calibri"/>
                <a:ea typeface="Calibri"/>
                <a:cs typeface="Calibri"/>
                <a:sym typeface="Calibri"/>
              </a:rPr>
              <a:t>	Kung Fu Masters</a:t>
            </a:r>
            <a:endParaRPr b="0" i="0" sz="1800" u="none" cap="none" strike="noStrike">
              <a:solidFill>
                <a:schemeClr val="lt2"/>
              </a:solidFill>
              <a:latin typeface="Arial"/>
              <a:ea typeface="Arial"/>
              <a:cs typeface="Arial"/>
              <a:sym typeface="Arial"/>
            </a:endParaRPr>
          </a:p>
          <a:p>
            <a:pPr indent="0" lvl="0" marL="0" marR="0" rtl="0" algn="l">
              <a:lnSpc>
                <a:spcPct val="100000"/>
              </a:lnSpc>
              <a:spcBef>
                <a:spcPts val="1240"/>
              </a:spcBef>
              <a:spcAft>
                <a:spcPts val="0"/>
              </a:spcAft>
              <a:buClr>
                <a:srgbClr val="000000"/>
              </a:buClr>
              <a:buSzPts val="3200"/>
              <a:buFont typeface="Calibri"/>
              <a:buNone/>
            </a:pPr>
            <a:r>
              <a:t/>
            </a:r>
            <a:endParaRPr b="0" i="0" sz="3200" u="none" cap="none" strike="noStrike">
              <a:solidFill>
                <a:srgbClr val="FFFF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75" name="Google Shape;475;p44"/>
          <p:cNvPicPr preferRelativeResize="0"/>
          <p:nvPr/>
        </p:nvPicPr>
        <p:blipFill rotWithShape="1">
          <a:blip r:embed="rId3">
            <a:alphaModFix/>
          </a:blip>
          <a:srcRect b="0" l="0" r="0" t="0"/>
          <a:stretch/>
        </p:blipFill>
        <p:spPr>
          <a:xfrm>
            <a:off x="2250300" y="2209462"/>
            <a:ext cx="4302577" cy="268912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p:bg>
      <p:bgPr>
        <a:solidFill>
          <a:srgbClr val="000000"/>
        </a:solidFill>
      </p:bgPr>
    </p:bg>
    <p:spTree>
      <p:nvGrpSpPr>
        <p:cNvPr id="479" name="Shape 479"/>
        <p:cNvGrpSpPr/>
        <p:nvPr/>
      </p:nvGrpSpPr>
      <p:grpSpPr>
        <a:xfrm>
          <a:off x="0" y="0"/>
          <a:ext cx="0" cy="0"/>
          <a:chOff x="0" y="0"/>
          <a:chExt cx="0" cy="0"/>
        </a:xfrm>
      </p:grpSpPr>
      <p:sp>
        <p:nvSpPr>
          <p:cNvPr id="480" name="Google Shape;480;p45"/>
          <p:cNvSpPr txBox="1"/>
          <p:nvPr>
            <p:ph type="title"/>
          </p:nvPr>
        </p:nvSpPr>
        <p:spPr>
          <a:xfrm>
            <a:off x="838200" y="274638"/>
            <a:ext cx="7848600" cy="1020900"/>
          </a:xfrm>
          <a:prstGeom prst="rect">
            <a:avLst/>
          </a:prstGeom>
          <a:noFill/>
          <a:ln>
            <a:noFill/>
          </a:ln>
        </p:spPr>
        <p:txBody>
          <a:bodyPr anchorCtr="0" anchor="b" bIns="45700" lIns="91425" spcFirstLastPara="1" rIns="91425" wrap="square" tIns="45700">
            <a:noAutofit/>
          </a:bodyPr>
          <a:lstStyle/>
          <a:p>
            <a:pPr indent="0" lvl="0" marL="0" rtl="0" algn="ctr">
              <a:lnSpc>
                <a:spcPct val="100000"/>
              </a:lnSpc>
              <a:spcBef>
                <a:spcPts val="0"/>
              </a:spcBef>
              <a:spcAft>
                <a:spcPts val="0"/>
              </a:spcAft>
              <a:buClr>
                <a:schemeClr val="lt1"/>
              </a:buClr>
              <a:buSzPts val="3000"/>
              <a:buFont typeface="Verdana"/>
              <a:buNone/>
            </a:pPr>
            <a:br>
              <a:rPr lang="en-GB">
                <a:latin typeface="Verdana"/>
                <a:ea typeface="Verdana"/>
                <a:cs typeface="Verdana"/>
                <a:sym typeface="Verdana"/>
              </a:rPr>
            </a:br>
            <a:endParaRPr sz="4000">
              <a:latin typeface="Times New Roman"/>
              <a:ea typeface="Times New Roman"/>
              <a:cs typeface="Times New Roman"/>
              <a:sym typeface="Times New Roman"/>
            </a:endParaRPr>
          </a:p>
        </p:txBody>
      </p:sp>
      <p:sp>
        <p:nvSpPr>
          <p:cNvPr id="481" name="Google Shape;481;p45"/>
          <p:cNvSpPr txBox="1"/>
          <p:nvPr>
            <p:ph idx="12" type="sldNum"/>
          </p:nvPr>
        </p:nvSpPr>
        <p:spPr>
          <a:xfrm>
            <a:off x="7543800" y="6356350"/>
            <a:ext cx="9906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GB" sz="1000">
                <a:solidFill>
                  <a:srgbClr val="FFFFFF"/>
                </a:solidFill>
                <a:latin typeface="Arial"/>
                <a:ea typeface="Arial"/>
                <a:cs typeface="Arial"/>
                <a:sym typeface="Arial"/>
              </a:rPr>
              <a:t>‹#›</a:t>
            </a:fld>
            <a:endParaRPr sz="1000">
              <a:solidFill>
                <a:srgbClr val="FFFFFF"/>
              </a:solidFill>
              <a:latin typeface="Arial"/>
              <a:ea typeface="Arial"/>
              <a:cs typeface="Arial"/>
              <a:sym typeface="Arial"/>
            </a:endParaRPr>
          </a:p>
        </p:txBody>
      </p:sp>
      <p:sp>
        <p:nvSpPr>
          <p:cNvPr id="482" name="Google Shape;482;p45"/>
          <p:cNvSpPr txBox="1"/>
          <p:nvPr>
            <p:ph idx="1" type="body"/>
          </p:nvPr>
        </p:nvSpPr>
        <p:spPr>
          <a:xfrm>
            <a:off x="838200" y="1828800"/>
            <a:ext cx="7848600" cy="4495800"/>
          </a:xfrm>
          <a:prstGeom prst="rect">
            <a:avLst/>
          </a:prstGeom>
          <a:noFill/>
          <a:ln>
            <a:noFill/>
          </a:ln>
        </p:spPr>
        <p:txBody>
          <a:bodyPr anchorCtr="0" anchor="t" bIns="45700" lIns="91425" spcFirstLastPara="1" rIns="91425" wrap="square" tIns="45700">
            <a:noAutofit/>
          </a:bodyPr>
          <a:lstStyle/>
          <a:p>
            <a:pPr indent="-342900" lvl="0" marL="342900" rtl="0" algn="ctr">
              <a:lnSpc>
                <a:spcPct val="100000"/>
              </a:lnSpc>
              <a:spcBef>
                <a:spcPts val="0"/>
              </a:spcBef>
              <a:spcAft>
                <a:spcPts val="0"/>
              </a:spcAft>
              <a:buSzPts val="4000"/>
              <a:buFont typeface="Arial Narrow"/>
              <a:buNone/>
            </a:pPr>
            <a:r>
              <a:t/>
            </a:r>
            <a:endParaRPr i="1" sz="4000">
              <a:latin typeface="Verdana"/>
              <a:ea typeface="Verdana"/>
              <a:cs typeface="Verdana"/>
              <a:sym typeface="Verdana"/>
            </a:endParaRPr>
          </a:p>
          <a:p>
            <a:pPr indent="-342900" lvl="0" marL="342900" rtl="0" algn="ctr">
              <a:lnSpc>
                <a:spcPct val="100000"/>
              </a:lnSpc>
              <a:spcBef>
                <a:spcPts val="1400"/>
              </a:spcBef>
              <a:spcAft>
                <a:spcPts val="0"/>
              </a:spcAft>
              <a:buSzPts val="4000"/>
              <a:buFont typeface="Calibri"/>
              <a:buNone/>
            </a:pPr>
            <a:r>
              <a:rPr i="1" lang="en-GB" sz="4000">
                <a:solidFill>
                  <a:srgbClr val="FFFFFF"/>
                </a:solidFill>
                <a:latin typeface="Calibri"/>
                <a:ea typeface="Calibri"/>
                <a:cs typeface="Calibri"/>
                <a:sym typeface="Calibri"/>
              </a:rPr>
              <a:t>Thank you!</a:t>
            </a:r>
            <a:endParaRPr sz="4000">
              <a:solidFill>
                <a:srgbClr val="FFFFFF"/>
              </a:solidFill>
              <a:latin typeface="Calibri"/>
              <a:ea typeface="Calibri"/>
              <a:cs typeface="Calibri"/>
              <a:sym typeface="Calibri"/>
            </a:endParaRPr>
          </a:p>
          <a:p>
            <a:pPr indent="-342900" lvl="0" marL="342900" rtl="0" algn="ctr">
              <a:lnSpc>
                <a:spcPct val="100000"/>
              </a:lnSpc>
              <a:spcBef>
                <a:spcPts val="1080"/>
              </a:spcBef>
              <a:spcAft>
                <a:spcPts val="0"/>
              </a:spcAft>
              <a:buSzPts val="2400"/>
              <a:buFont typeface="Arial Narrow"/>
              <a:buNone/>
            </a:pPr>
            <a:r>
              <a:t/>
            </a:r>
            <a:endParaRPr i="1" sz="2400">
              <a:latin typeface="Calibri"/>
              <a:ea typeface="Calibri"/>
              <a:cs typeface="Calibri"/>
              <a:sym typeface="Calibri"/>
            </a:endParaRPr>
          </a:p>
          <a:p>
            <a:pPr indent="-342900" lvl="0" marL="342900" rtl="0" algn="ctr">
              <a:lnSpc>
                <a:spcPct val="100000"/>
              </a:lnSpc>
              <a:spcBef>
                <a:spcPts val="940"/>
              </a:spcBef>
              <a:spcAft>
                <a:spcPts val="0"/>
              </a:spcAft>
              <a:buSzPts val="1700"/>
              <a:buFont typeface="Arial Narrow"/>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51" name="Shape 151"/>
        <p:cNvGrpSpPr/>
        <p:nvPr/>
      </p:nvGrpSpPr>
      <p:grpSpPr>
        <a:xfrm>
          <a:off x="0" y="0"/>
          <a:ext cx="0" cy="0"/>
          <a:chOff x="0" y="0"/>
          <a:chExt cx="0" cy="0"/>
        </a:xfrm>
      </p:grpSpPr>
      <p:sp>
        <p:nvSpPr>
          <p:cNvPr id="152" name="Google Shape;152;p5"/>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sz="4000">
                <a:solidFill>
                  <a:schemeClr val="accent6"/>
                </a:solidFill>
                <a:latin typeface="Times New Roman"/>
                <a:ea typeface="Times New Roman"/>
                <a:cs typeface="Times New Roman"/>
                <a:sym typeface="Times New Roman"/>
              </a:rPr>
              <a:t>The Economy of China</a:t>
            </a:r>
            <a:endParaRPr/>
          </a:p>
        </p:txBody>
      </p:sp>
      <p:sp>
        <p:nvSpPr>
          <p:cNvPr id="153" name="Google Shape;153;p5"/>
          <p:cNvSpPr txBox="1"/>
          <p:nvPr>
            <p:ph idx="1" type="body"/>
          </p:nvPr>
        </p:nvSpPr>
        <p:spPr>
          <a:xfrm>
            <a:off x="311700" y="1771125"/>
            <a:ext cx="8520600" cy="43041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World’s </a:t>
            </a:r>
            <a:r>
              <a:rPr lang="en-GB" sz="2400">
                <a:solidFill>
                  <a:srgbClr val="FFFF00"/>
                </a:solidFill>
                <a:latin typeface="Calibri"/>
                <a:ea typeface="Calibri"/>
                <a:cs typeface="Calibri"/>
                <a:sym typeface="Calibri"/>
              </a:rPr>
              <a:t>largest</a:t>
            </a:r>
            <a:r>
              <a:rPr lang="en-GB" sz="2400">
                <a:solidFill>
                  <a:schemeClr val="dk1"/>
                </a:solidFill>
                <a:latin typeface="Calibri"/>
                <a:ea typeface="Calibri"/>
                <a:cs typeface="Calibri"/>
                <a:sym typeface="Calibri"/>
              </a:rPr>
              <a:t> producer and consumer of agricultural products and producer of steel.</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Ranks </a:t>
            </a:r>
            <a:r>
              <a:rPr lang="en-GB" sz="2400">
                <a:solidFill>
                  <a:srgbClr val="FFFF00"/>
                </a:solidFill>
                <a:latin typeface="Calibri"/>
                <a:ea typeface="Calibri"/>
                <a:cs typeface="Calibri"/>
                <a:sym typeface="Calibri"/>
              </a:rPr>
              <a:t>3rd</a:t>
            </a:r>
            <a:r>
              <a:rPr lang="en-GB" sz="2400">
                <a:solidFill>
                  <a:schemeClr val="dk1"/>
                </a:solidFill>
                <a:latin typeface="Calibri"/>
                <a:ea typeface="Calibri"/>
                <a:cs typeface="Calibri"/>
                <a:sym typeface="Calibri"/>
              </a:rPr>
              <a:t> in industrial output.</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Workforce of </a:t>
            </a:r>
            <a:r>
              <a:rPr lang="en-GB" sz="2400">
                <a:solidFill>
                  <a:srgbClr val="FFFF00"/>
                </a:solidFill>
                <a:latin typeface="Calibri"/>
                <a:ea typeface="Calibri"/>
                <a:cs typeface="Calibri"/>
                <a:sym typeface="Calibri"/>
              </a:rPr>
              <a:t>300 million</a:t>
            </a:r>
            <a:r>
              <a:rPr lang="en-GB" sz="2400">
                <a:solidFill>
                  <a:schemeClr val="dk1"/>
                </a:solidFill>
                <a:latin typeface="Calibri"/>
                <a:ea typeface="Calibri"/>
                <a:cs typeface="Calibri"/>
                <a:sym typeface="Calibri"/>
              </a:rPr>
              <a:t> chinese farm workers.</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Industry and construction accounts for about </a:t>
            </a:r>
            <a:r>
              <a:rPr lang="en-GB" sz="2400">
                <a:solidFill>
                  <a:srgbClr val="FFFF00"/>
                </a:solidFill>
                <a:latin typeface="Calibri"/>
                <a:ea typeface="Calibri"/>
                <a:cs typeface="Calibri"/>
                <a:sym typeface="Calibri"/>
              </a:rPr>
              <a:t>46.8% </a:t>
            </a:r>
            <a:r>
              <a:rPr lang="en-GB" sz="2400">
                <a:solidFill>
                  <a:schemeClr val="dk1"/>
                </a:solidFill>
                <a:latin typeface="Calibri"/>
                <a:ea typeface="Calibri"/>
                <a:cs typeface="Calibri"/>
                <a:sym typeface="Calibri"/>
              </a:rPr>
              <a:t>of China’s GDP.</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In 2012 China became world’s leading trading nation surpassing USA with export and import worth of </a:t>
            </a:r>
            <a:r>
              <a:rPr lang="en-GB" sz="2400">
                <a:solidFill>
                  <a:srgbClr val="FFFF00"/>
                </a:solidFill>
                <a:latin typeface="Calibri"/>
                <a:ea typeface="Calibri"/>
                <a:cs typeface="Calibri"/>
                <a:sym typeface="Calibri"/>
              </a:rPr>
              <a:t>$3.87 trillion</a:t>
            </a:r>
            <a:r>
              <a:rPr lang="en-GB" sz="2400">
                <a:solidFill>
                  <a:schemeClr val="dk1"/>
                </a:solidFill>
                <a:latin typeface="Calibri"/>
                <a:ea typeface="Calibri"/>
                <a:cs typeface="Calibri"/>
                <a:sym typeface="Calibri"/>
              </a:rPr>
              <a:t>.</a:t>
            </a:r>
            <a:endParaRPr sz="2400">
              <a:solidFill>
                <a:schemeClr val="dk1"/>
              </a:solidFill>
              <a:latin typeface="Calibri"/>
              <a:ea typeface="Calibri"/>
              <a:cs typeface="Calibri"/>
              <a:sym typeface="Calibri"/>
            </a:endParaRPr>
          </a:p>
          <a:p>
            <a:pPr indent="0" lvl="0" marL="0" rtl="0" algn="l">
              <a:lnSpc>
                <a:spcPct val="150000"/>
              </a:lnSpc>
              <a:spcBef>
                <a:spcPts val="0"/>
              </a:spcBef>
              <a:spcAft>
                <a:spcPts val="1600"/>
              </a:spcAft>
              <a:buSzPts val="1800"/>
              <a:buNone/>
            </a:pPr>
            <a:r>
              <a:t/>
            </a:r>
            <a:endParaRPr sz="2400">
              <a:solidFill>
                <a:schemeClr val="dk1"/>
              </a:solidFill>
              <a:latin typeface="Calibri"/>
              <a:ea typeface="Calibri"/>
              <a:cs typeface="Calibri"/>
              <a:sym typeface="Calibri"/>
            </a:endParaRPr>
          </a:p>
        </p:txBody>
      </p:sp>
      <p:sp>
        <p:nvSpPr>
          <p:cNvPr id="154" name="Google Shape;154;p5"/>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GB"/>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59" name="Shape 159"/>
        <p:cNvGrpSpPr/>
        <p:nvPr/>
      </p:nvGrpSpPr>
      <p:grpSpPr>
        <a:xfrm>
          <a:off x="0" y="0"/>
          <a:ext cx="0" cy="0"/>
          <a:chOff x="0" y="0"/>
          <a:chExt cx="0" cy="0"/>
        </a:xfrm>
      </p:grpSpPr>
      <p:sp>
        <p:nvSpPr>
          <p:cNvPr id="160" name="Google Shape;160;p6"/>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GB"/>
              <a:t>‹#›</a:t>
            </a:fld>
            <a:endParaRPr/>
          </a:p>
        </p:txBody>
      </p:sp>
      <p:pic>
        <p:nvPicPr>
          <p:cNvPr id="161" name="Google Shape;161;p6"/>
          <p:cNvPicPr preferRelativeResize="0"/>
          <p:nvPr/>
        </p:nvPicPr>
        <p:blipFill rotWithShape="1">
          <a:blip r:embed="rId3">
            <a:alphaModFix/>
          </a:blip>
          <a:srcRect b="0" l="0" r="0" t="0"/>
          <a:stretch/>
        </p:blipFill>
        <p:spPr>
          <a:xfrm>
            <a:off x="612063" y="1234425"/>
            <a:ext cx="7911125" cy="4322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66" name="Shape 166"/>
        <p:cNvGrpSpPr/>
        <p:nvPr/>
      </p:nvGrpSpPr>
      <p:grpSpPr>
        <a:xfrm>
          <a:off x="0" y="0"/>
          <a:ext cx="0" cy="0"/>
          <a:chOff x="0" y="0"/>
          <a:chExt cx="0" cy="0"/>
        </a:xfrm>
      </p:grpSpPr>
      <p:sp>
        <p:nvSpPr>
          <p:cNvPr id="167" name="Google Shape;167;p7"/>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GB"/>
              <a:t>‹#›</a:t>
            </a:fld>
            <a:endParaRPr/>
          </a:p>
        </p:txBody>
      </p:sp>
      <p:pic>
        <p:nvPicPr>
          <p:cNvPr id="168" name="Google Shape;168;p7"/>
          <p:cNvPicPr preferRelativeResize="0"/>
          <p:nvPr/>
        </p:nvPicPr>
        <p:blipFill rotWithShape="1">
          <a:blip r:embed="rId3">
            <a:alphaModFix/>
          </a:blip>
          <a:srcRect b="0" l="0" r="0" t="0"/>
          <a:stretch/>
        </p:blipFill>
        <p:spPr>
          <a:xfrm>
            <a:off x="645650" y="975875"/>
            <a:ext cx="7852675" cy="4498175"/>
          </a:xfrm>
          <a:prstGeom prst="rect">
            <a:avLst/>
          </a:prstGeom>
          <a:noFill/>
          <a:ln>
            <a:noFill/>
          </a:ln>
        </p:spPr>
      </p:pic>
      <p:sp>
        <p:nvSpPr>
          <p:cNvPr id="169" name="Google Shape;169;p7"/>
          <p:cNvSpPr txBox="1"/>
          <p:nvPr/>
        </p:nvSpPr>
        <p:spPr>
          <a:xfrm>
            <a:off x="1400425" y="6217625"/>
            <a:ext cx="3439200" cy="8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7"/>
          <p:cNvSpPr txBox="1"/>
          <p:nvPr/>
        </p:nvSpPr>
        <p:spPr>
          <a:xfrm>
            <a:off x="1318050" y="5692925"/>
            <a:ext cx="6693300" cy="524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Calibri"/>
                <a:ea typeface="Calibri"/>
                <a:cs typeface="Calibri"/>
                <a:sym typeface="Calibri"/>
              </a:rPr>
              <a:t>Real GDP per head of several countries</a:t>
            </a:r>
            <a:endParaRPr b="0" i="0" sz="2400" u="none" cap="none" strike="noStrike">
              <a:solidFill>
                <a:srgbClr val="FFFFFF"/>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75" name="Shape 175"/>
        <p:cNvGrpSpPr/>
        <p:nvPr/>
      </p:nvGrpSpPr>
      <p:grpSpPr>
        <a:xfrm>
          <a:off x="0" y="0"/>
          <a:ext cx="0" cy="0"/>
          <a:chOff x="0" y="0"/>
          <a:chExt cx="0" cy="0"/>
        </a:xfrm>
      </p:grpSpPr>
      <p:sp>
        <p:nvSpPr>
          <p:cNvPr id="176" name="Google Shape;176;p8"/>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sz="4000">
                <a:solidFill>
                  <a:schemeClr val="accent6"/>
                </a:solidFill>
                <a:latin typeface="Times New Roman"/>
                <a:ea typeface="Times New Roman"/>
                <a:cs typeface="Times New Roman"/>
                <a:sym typeface="Times New Roman"/>
              </a:rPr>
              <a:t>The History of China</a:t>
            </a:r>
            <a:endParaRPr/>
          </a:p>
        </p:txBody>
      </p:sp>
      <p:sp>
        <p:nvSpPr>
          <p:cNvPr id="177" name="Google Shape;177;p8"/>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GB"/>
              <a:t>‹#›</a:t>
            </a:fld>
            <a:endParaRPr/>
          </a:p>
        </p:txBody>
      </p:sp>
      <p:sp>
        <p:nvSpPr>
          <p:cNvPr id="178" name="Google Shape;178;p8"/>
          <p:cNvSpPr txBox="1"/>
          <p:nvPr/>
        </p:nvSpPr>
        <p:spPr>
          <a:xfrm>
            <a:off x="1400425" y="6217625"/>
            <a:ext cx="3439200" cy="8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8"/>
          <p:cNvSpPr txBox="1"/>
          <p:nvPr/>
        </p:nvSpPr>
        <p:spPr>
          <a:xfrm>
            <a:off x="1318050" y="5993025"/>
            <a:ext cx="6693300" cy="524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180" name="Google Shape;180;p8"/>
          <p:cNvSpPr txBox="1"/>
          <p:nvPr>
            <p:ph idx="1" type="body"/>
          </p:nvPr>
        </p:nvSpPr>
        <p:spPr>
          <a:xfrm>
            <a:off x="311700" y="1746733"/>
            <a:ext cx="8520600" cy="4555200"/>
          </a:xfrm>
          <a:prstGeom prst="rect">
            <a:avLst/>
          </a:prstGeom>
          <a:noFill/>
          <a:ln>
            <a:noFill/>
          </a:ln>
        </p:spPr>
        <p:txBody>
          <a:bodyPr anchorCtr="0" anchor="t" bIns="91425" lIns="91425" spcFirstLastPara="1" rIns="91425" wrap="square" tIns="91425">
            <a:noAutofit/>
          </a:bodyPr>
          <a:lstStyle/>
          <a:p>
            <a:pPr indent="-203200" lvl="0" marL="228600" rtl="0" algn="l">
              <a:lnSpc>
                <a:spcPct val="115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For the last two thousand years, China was one of the world's largest and most advanced economies.</a:t>
            </a:r>
            <a:endParaRPr sz="2400">
              <a:solidFill>
                <a:schemeClr val="dk1"/>
              </a:solidFill>
              <a:latin typeface="Calibri"/>
              <a:ea typeface="Calibri"/>
              <a:cs typeface="Calibri"/>
              <a:sym typeface="Calibri"/>
            </a:endParaRPr>
          </a:p>
          <a:p>
            <a:pPr indent="-203200" lvl="0" marL="228600" rtl="0" algn="l">
              <a:lnSpc>
                <a:spcPct val="115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China was the scientific leader of the world. </a:t>
            </a:r>
            <a:endParaRPr sz="2400">
              <a:solidFill>
                <a:schemeClr val="dk1"/>
              </a:solidFill>
              <a:latin typeface="Calibri"/>
              <a:ea typeface="Calibri"/>
              <a:cs typeface="Calibri"/>
              <a:sym typeface="Calibri"/>
            </a:endParaRPr>
          </a:p>
          <a:p>
            <a:pPr indent="-203200" lvl="0" marL="228600" rtl="0" algn="l">
              <a:lnSpc>
                <a:spcPct val="115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China had huge trades in silk and tea.</a:t>
            </a:r>
            <a:endParaRPr sz="2400">
              <a:solidFill>
                <a:schemeClr val="dk1"/>
              </a:solidFill>
              <a:latin typeface="Calibri"/>
              <a:ea typeface="Calibri"/>
              <a:cs typeface="Calibri"/>
              <a:sym typeface="Calibri"/>
            </a:endParaRPr>
          </a:p>
          <a:p>
            <a:pPr indent="-203200" lvl="0" marL="228600" rtl="0" algn="l">
              <a:lnSpc>
                <a:spcPct val="115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Invented gunpowder and paper.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85" name="Shape 185"/>
        <p:cNvGrpSpPr/>
        <p:nvPr/>
      </p:nvGrpSpPr>
      <p:grpSpPr>
        <a:xfrm>
          <a:off x="0" y="0"/>
          <a:ext cx="0" cy="0"/>
          <a:chOff x="0" y="0"/>
          <a:chExt cx="0" cy="0"/>
        </a:xfrm>
      </p:grpSpPr>
      <p:sp>
        <p:nvSpPr>
          <p:cNvPr id="186" name="Google Shape;186;p9"/>
          <p:cNvSpPr txBox="1"/>
          <p:nvPr>
            <p:ph type="title"/>
          </p:nvPr>
        </p:nvSpPr>
        <p:spPr>
          <a:xfrm>
            <a:off x="311700" y="370702"/>
            <a:ext cx="8520600" cy="986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GB" sz="4000">
                <a:solidFill>
                  <a:schemeClr val="accent6"/>
                </a:solidFill>
                <a:latin typeface="Times New Roman"/>
                <a:ea typeface="Times New Roman"/>
                <a:cs typeface="Times New Roman"/>
                <a:sym typeface="Times New Roman"/>
              </a:rPr>
              <a:t>The fall of economy and rise of Communism</a:t>
            </a:r>
            <a:endParaRPr/>
          </a:p>
        </p:txBody>
      </p:sp>
      <p:sp>
        <p:nvSpPr>
          <p:cNvPr id="187" name="Google Shape;187;p9"/>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GB"/>
              <a:t>‹#›</a:t>
            </a:fld>
            <a:endParaRPr/>
          </a:p>
        </p:txBody>
      </p:sp>
      <p:sp>
        <p:nvSpPr>
          <p:cNvPr id="188" name="Google Shape;188;p9"/>
          <p:cNvSpPr txBox="1"/>
          <p:nvPr/>
        </p:nvSpPr>
        <p:spPr>
          <a:xfrm>
            <a:off x="1400425" y="6217625"/>
            <a:ext cx="3439200" cy="8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9"/>
          <p:cNvSpPr txBox="1"/>
          <p:nvPr/>
        </p:nvSpPr>
        <p:spPr>
          <a:xfrm>
            <a:off x="1318050" y="5993025"/>
            <a:ext cx="6693300" cy="524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190" name="Google Shape;190;p9"/>
          <p:cNvSpPr txBox="1"/>
          <p:nvPr>
            <p:ph idx="1" type="body"/>
          </p:nvPr>
        </p:nvSpPr>
        <p:spPr>
          <a:xfrm>
            <a:off x="311700" y="1985200"/>
            <a:ext cx="8520600" cy="42324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Until </a:t>
            </a:r>
            <a:r>
              <a:rPr lang="en-GB" sz="2400">
                <a:solidFill>
                  <a:srgbClr val="FFFF00"/>
                </a:solidFill>
                <a:latin typeface="Calibri"/>
                <a:ea typeface="Calibri"/>
                <a:cs typeface="Calibri"/>
                <a:sym typeface="Calibri"/>
              </a:rPr>
              <a:t>1500 AD</a:t>
            </a:r>
            <a:r>
              <a:rPr lang="en-GB" sz="2400">
                <a:solidFill>
                  <a:schemeClr val="dk1"/>
                </a:solidFill>
                <a:latin typeface="Calibri"/>
                <a:ea typeface="Calibri"/>
                <a:cs typeface="Calibri"/>
                <a:sym typeface="Calibri"/>
              </a:rPr>
              <a:t> China commanded </a:t>
            </a:r>
            <a:r>
              <a:rPr lang="en-GB" sz="2400">
                <a:solidFill>
                  <a:srgbClr val="FFFF00"/>
                </a:solidFill>
                <a:latin typeface="Calibri"/>
                <a:ea typeface="Calibri"/>
                <a:cs typeface="Calibri"/>
                <a:sym typeface="Calibri"/>
              </a:rPr>
              <a:t>33%</a:t>
            </a:r>
            <a:r>
              <a:rPr lang="en-GB" sz="2400">
                <a:solidFill>
                  <a:schemeClr val="dk1"/>
                </a:solidFill>
                <a:latin typeface="Calibri"/>
                <a:ea typeface="Calibri"/>
                <a:cs typeface="Calibri"/>
                <a:sym typeface="Calibri"/>
              </a:rPr>
              <a:t> share in the world economy.</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However, China fell into an internal war with Opium which slogged the entire economy until the 1960’s.</a:t>
            </a:r>
            <a:endParaRPr sz="2400">
              <a:solidFill>
                <a:schemeClr val="dk1"/>
              </a:solidFill>
              <a:latin typeface="Calibri"/>
              <a:ea typeface="Calibri"/>
              <a:cs typeface="Calibri"/>
              <a:sym typeface="Calibri"/>
            </a:endParaRPr>
          </a:p>
          <a:p>
            <a:pPr indent="-381000" lvl="0" marL="457200" rtl="0" algn="l">
              <a:lnSpc>
                <a:spcPct val="115000"/>
              </a:lnSpc>
              <a:spcBef>
                <a:spcPts val="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In  1919,  a </a:t>
            </a:r>
            <a:r>
              <a:rPr lang="en-GB" sz="2400">
                <a:solidFill>
                  <a:srgbClr val="FFFF00"/>
                </a:solidFill>
                <a:latin typeface="Calibri"/>
                <a:ea typeface="Calibri"/>
                <a:cs typeface="Calibri"/>
                <a:sym typeface="Calibri"/>
              </a:rPr>
              <a:t>civil war</a:t>
            </a:r>
            <a:r>
              <a:rPr lang="en-GB" sz="2400">
                <a:solidFill>
                  <a:schemeClr val="dk1"/>
                </a:solidFill>
                <a:latin typeface="Calibri"/>
                <a:ea typeface="Calibri"/>
                <a:cs typeface="Calibri"/>
                <a:sym typeface="Calibri"/>
              </a:rPr>
              <a:t> grew out between the newly formed </a:t>
            </a:r>
            <a:r>
              <a:rPr lang="en-GB" sz="2400">
                <a:solidFill>
                  <a:srgbClr val="FFFF00"/>
                </a:solidFill>
                <a:latin typeface="Calibri"/>
                <a:ea typeface="Calibri"/>
                <a:cs typeface="Calibri"/>
                <a:sym typeface="Calibri"/>
              </a:rPr>
              <a:t>Communist Party</a:t>
            </a:r>
            <a:r>
              <a:rPr lang="en-GB" sz="2400">
                <a:solidFill>
                  <a:schemeClr val="dk1"/>
                </a:solidFill>
                <a:latin typeface="Calibri"/>
                <a:ea typeface="Calibri"/>
                <a:cs typeface="Calibri"/>
                <a:sym typeface="Calibri"/>
              </a:rPr>
              <a:t> and the </a:t>
            </a:r>
            <a:r>
              <a:rPr lang="en-GB" sz="2400">
                <a:solidFill>
                  <a:srgbClr val="FFFF00"/>
                </a:solidFill>
                <a:latin typeface="Calibri"/>
                <a:ea typeface="Calibri"/>
                <a:cs typeface="Calibri"/>
                <a:sym typeface="Calibri"/>
              </a:rPr>
              <a:t>Qing Empire</a:t>
            </a:r>
            <a:r>
              <a:rPr lang="en-GB" sz="2400">
                <a:solidFill>
                  <a:schemeClr val="dk1"/>
                </a:solidFill>
                <a:latin typeface="Calibri"/>
                <a:ea typeface="Calibri"/>
                <a:cs typeface="Calibri"/>
                <a:sym typeface="Calibri"/>
              </a:rPr>
              <a:t>, resulting in the disintegration of the latter.</a:t>
            </a:r>
            <a:endParaRPr sz="2400">
              <a:solidFill>
                <a:schemeClr val="dk1"/>
              </a:solidFill>
              <a:latin typeface="Calibri"/>
              <a:ea typeface="Calibri"/>
              <a:cs typeface="Calibri"/>
              <a:sym typeface="Calibri"/>
            </a:endParaRPr>
          </a:p>
          <a:p>
            <a:pPr indent="-381000" lvl="0" marL="457200" rtl="0" algn="l">
              <a:lnSpc>
                <a:spcPct val="115000"/>
              </a:lnSpc>
              <a:spcBef>
                <a:spcPts val="1000"/>
              </a:spcBef>
              <a:spcAft>
                <a:spcPts val="0"/>
              </a:spcAft>
              <a:buClr>
                <a:schemeClr val="dk1"/>
              </a:buClr>
              <a:buSzPts val="2400"/>
              <a:buFont typeface="Calibri"/>
              <a:buChar char="●"/>
            </a:pPr>
            <a:r>
              <a:rPr lang="en-GB" sz="2400">
                <a:solidFill>
                  <a:schemeClr val="dk1"/>
                </a:solidFill>
                <a:latin typeface="Calibri"/>
                <a:ea typeface="Calibri"/>
                <a:cs typeface="Calibri"/>
                <a:sym typeface="Calibri"/>
              </a:rPr>
              <a:t>The communist party took over China in </a:t>
            </a:r>
            <a:r>
              <a:rPr lang="en-GB" sz="2400">
                <a:solidFill>
                  <a:srgbClr val="FFFF00"/>
                </a:solidFill>
                <a:latin typeface="Calibri"/>
                <a:ea typeface="Calibri"/>
                <a:cs typeface="Calibri"/>
                <a:sym typeface="Calibri"/>
              </a:rPr>
              <a:t>1949</a:t>
            </a:r>
            <a:r>
              <a:rPr lang="en-GB" sz="2400">
                <a:solidFill>
                  <a:schemeClr val="dk1"/>
                </a:solidFill>
                <a:latin typeface="Calibri"/>
                <a:ea typeface="Calibri"/>
                <a:cs typeface="Calibri"/>
                <a:sym typeface="Calibri"/>
              </a:rPr>
              <a:t>, thus starting the era of Communism.</a:t>
            </a:r>
            <a:endParaRPr sz="2400">
              <a:solidFill>
                <a:schemeClr val="dk1"/>
              </a:solidFill>
              <a:latin typeface="Calibri"/>
              <a:ea typeface="Calibri"/>
              <a:cs typeface="Calibri"/>
              <a:sym typeface="Calibri"/>
            </a:endParaRPr>
          </a:p>
          <a:p>
            <a:pPr indent="0" lvl="0" marL="0" rtl="0" algn="l">
              <a:lnSpc>
                <a:spcPct val="115000"/>
              </a:lnSpc>
              <a:spcBef>
                <a:spcPts val="0"/>
              </a:spcBef>
              <a:spcAft>
                <a:spcPts val="1600"/>
              </a:spcAft>
              <a:buSzPts val="1800"/>
              <a:buNone/>
            </a:pPr>
            <a:r>
              <a:t/>
            </a:r>
            <a:endParaRPr sz="24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